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Proxima Nova"/>
      <p:regular r:id="rId32"/>
      <p:bold r:id="rId33"/>
      <p:italic r:id="rId34"/>
      <p:boldItalic r:id="rId35"/>
    </p:embeddedFont>
    <p:embeddedFont>
      <p:font typeface="Roboto"/>
      <p:regular r:id="rId36"/>
      <p:bold r:id="rId37"/>
      <p:italic r:id="rId38"/>
      <p:boldItalic r:id="rId39"/>
    </p:embeddedFont>
    <p:embeddedFont>
      <p:font typeface="Alfa Slab One"/>
      <p:regular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9CA16AA-A288-4C3E-8633-906E3FF00339}">
  <a:tblStyle styleId="{B9CA16AA-A288-4C3E-8633-906E3FF0033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lfaSlabOne-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ProximaNova-bold.fntdata"/><Relationship Id="rId10" Type="http://schemas.openxmlformats.org/officeDocument/2006/relationships/slide" Target="slides/slide4.xml"/><Relationship Id="rId32" Type="http://schemas.openxmlformats.org/officeDocument/2006/relationships/font" Target="fonts/ProximaNova-regular.fntdata"/><Relationship Id="rId13" Type="http://schemas.openxmlformats.org/officeDocument/2006/relationships/slide" Target="slides/slide7.xml"/><Relationship Id="rId35" Type="http://schemas.openxmlformats.org/officeDocument/2006/relationships/font" Target="fonts/ProximaNova-boldItalic.fntdata"/><Relationship Id="rId12" Type="http://schemas.openxmlformats.org/officeDocument/2006/relationships/slide" Target="slides/slide6.xml"/><Relationship Id="rId34" Type="http://schemas.openxmlformats.org/officeDocument/2006/relationships/font" Target="fonts/ProximaNova-italic.fntdata"/><Relationship Id="rId15" Type="http://schemas.openxmlformats.org/officeDocument/2006/relationships/slide" Target="slides/slide9.xml"/><Relationship Id="rId37" Type="http://schemas.openxmlformats.org/officeDocument/2006/relationships/font" Target="fonts/Roboto-bold.fntdata"/><Relationship Id="rId14" Type="http://schemas.openxmlformats.org/officeDocument/2006/relationships/slide" Target="slides/slide8.xml"/><Relationship Id="rId36" Type="http://schemas.openxmlformats.org/officeDocument/2006/relationships/font" Target="fonts/Roboto-regular.fntdata"/><Relationship Id="rId17" Type="http://schemas.openxmlformats.org/officeDocument/2006/relationships/slide" Target="slides/slide11.xml"/><Relationship Id="rId39" Type="http://schemas.openxmlformats.org/officeDocument/2006/relationships/font" Target="fonts/Roboto-boldItalic.fntdata"/><Relationship Id="rId16" Type="http://schemas.openxmlformats.org/officeDocument/2006/relationships/slide" Target="slides/slide10.xml"/><Relationship Id="rId38" Type="http://schemas.openxmlformats.org/officeDocument/2006/relationships/font" Target="fonts/Robot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jpg>
</file>

<file path=ppt/media/image21.png>
</file>

<file path=ppt/media/image22.gif>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24efe9ac3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24efe9ac3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24efe9ac39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24efe9ac39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24efe9ac39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24efe9ac39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21f5ca13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21f5ca13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21f4d219fa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21f4d219fa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21f4d219fa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21f4d219fa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21f5ca139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21f5ca139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24efe9ac3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24efe9ac3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24efe9ac3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24efe9ac3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24efe9ac39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24efe9ac39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21f4d219f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21f4d219f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idea into small subgoals that assist in each part of trumpet playing. All these things are harder to notice/adjust with no tactile feedback.  Compress valves. How align </a:t>
            </a:r>
            <a:r>
              <a:rPr lang="en"/>
              <a:t>prosthetic</a:t>
            </a:r>
            <a:r>
              <a:rPr lang="en"/>
              <a:t>? </a:t>
            </a:r>
            <a:r>
              <a:rPr lang="en"/>
              <a:t>Rhythm</a:t>
            </a:r>
            <a:r>
              <a:rPr lang="en"/>
              <a:t> and time keeping? How do you know when the hand is going to start moving. Learning consistent </a:t>
            </a:r>
            <a:r>
              <a:rPr lang="en"/>
              <a:t>rhythm</a:t>
            </a:r>
            <a:r>
              <a:rPr lang="en"/>
              <a:t> hard. Tone? Very little to do with trumper itself all aperature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24efe9ac3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24efe9ac3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24efe9ac3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24efe9ac3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24efe9ac3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24efe9ac3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24efe9ac39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24efe9ac39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Zoe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24efe9ac39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24efe9ac3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Zoe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24efe9ac39_5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24efe9ac39_5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21f4d219f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21f4d219f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21f4d219f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21f4d219f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21f4d219f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21f4d219f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Zoe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21f5ca139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21f5ca139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Zoe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24efe9ac3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24efe9ac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Zoe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24efe9ac3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24efe9ac3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Zoe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24efe9ac3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24efe9ac3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cap="flat" cmpd="sng" w="76200">
            <a:solidFill>
              <a:schemeClr val="dk1"/>
            </a:solidFill>
            <a:prstDash val="solid"/>
            <a:round/>
            <a:headEnd len="sm" w="sm" type="none"/>
            <a:tailEnd len="sm" w="sm" type="none"/>
          </a:ln>
        </p:spPr>
      </p:cxnSp>
      <p:sp>
        <p:nvSpPr>
          <p:cNvPr id="11" name="Google Shape;11;p2"/>
          <p:cNvSpPr txBox="1"/>
          <p:nvPr>
            <p:ph type="ctrTitle"/>
          </p:nvPr>
        </p:nvSpPr>
        <p:spPr>
          <a:xfrm>
            <a:off x="311700" y="595975"/>
            <a:ext cx="8520600" cy="19578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idx="1" type="subTitle"/>
          </p:nvPr>
        </p:nvSpPr>
        <p:spPr>
          <a:xfrm>
            <a:off x="311700" y="3165823"/>
            <a:ext cx="8520600" cy="733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67925"/>
            <a:ext cx="8520600" cy="1980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idx="1" type="body"/>
          </p:nvPr>
        </p:nvSpPr>
        <p:spPr>
          <a:xfrm>
            <a:off x="311700" y="32242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490875"/>
            <a:ext cx="2808000" cy="30780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375599"/>
            <a:ext cx="4045200" cy="15519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idx="1" type="subTitle"/>
          </p:nvPr>
        </p:nvSpPr>
        <p:spPr>
          <a:xfrm>
            <a:off x="265500" y="2981125"/>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drive.google.com/file/d/11DnGP0Vq9RD2k_jo9nnvQZ3kQ4cMxGg2/view" TargetMode="External"/><Relationship Id="rId4" Type="http://schemas.openxmlformats.org/officeDocument/2006/relationships/image" Target="../media/image1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drive.google.com/file/d/1LHY9Z7h6dFE_bmzKN2Thj41Tur93zAwR/view" TargetMode="External"/><Relationship Id="rId4"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drive.google.com/file/d/1AogtYECk3r9w1itli_7XyjnoYewJtBK9/view" TargetMode="Externa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drive.google.com/file/d/19WchKMB5z8ulUN9lVDZRZ73_I8cH9ITn/view" TargetMode="Externa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2.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drive.google.com/file/d/1mcTgNi36MZ836o8VHc2cxybfILoFauzT/view" TargetMode="External"/><Relationship Id="rId4" Type="http://schemas.openxmlformats.org/officeDocument/2006/relationships/image" Target="../media/image2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595975"/>
            <a:ext cx="8520600" cy="19578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HAND-et V2</a:t>
            </a:r>
            <a:endParaRPr/>
          </a:p>
        </p:txBody>
      </p:sp>
      <p:sp>
        <p:nvSpPr>
          <p:cNvPr id="57" name="Google Shape;57;p13"/>
          <p:cNvSpPr txBox="1"/>
          <p:nvPr/>
        </p:nvSpPr>
        <p:spPr>
          <a:xfrm>
            <a:off x="311700" y="3165823"/>
            <a:ext cx="8520600" cy="7335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rPr lang="en" sz="2400">
                <a:solidFill>
                  <a:srgbClr val="666666"/>
                </a:solidFill>
                <a:latin typeface="Proxima Nova"/>
                <a:ea typeface="Proxima Nova"/>
                <a:cs typeface="Proxima Nova"/>
                <a:sym typeface="Proxima Nova"/>
              </a:rPr>
              <a:t>A2Z</a:t>
            </a:r>
            <a:endParaRPr sz="2400">
              <a:solidFill>
                <a:srgbClr val="666666"/>
              </a:solidFill>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311700" y="4137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Pressure Sensor: Circuit Design</a:t>
            </a:r>
            <a:endParaRPr/>
          </a:p>
        </p:txBody>
      </p:sp>
      <p:pic>
        <p:nvPicPr>
          <p:cNvPr id="131" name="Google Shape;131;p22"/>
          <p:cNvPicPr preferRelativeResize="0"/>
          <p:nvPr/>
        </p:nvPicPr>
        <p:blipFill>
          <a:blip r:embed="rId3">
            <a:alphaModFix/>
          </a:blip>
          <a:stretch>
            <a:fillRect/>
          </a:stretch>
        </p:blipFill>
        <p:spPr>
          <a:xfrm>
            <a:off x="211575" y="1127125"/>
            <a:ext cx="5371576" cy="2781300"/>
          </a:xfrm>
          <a:prstGeom prst="rect">
            <a:avLst/>
          </a:prstGeom>
          <a:noFill/>
          <a:ln>
            <a:noFill/>
          </a:ln>
        </p:spPr>
      </p:pic>
      <p:graphicFrame>
        <p:nvGraphicFramePr>
          <p:cNvPr id="132" name="Google Shape;132;p22"/>
          <p:cNvGraphicFramePr/>
          <p:nvPr/>
        </p:nvGraphicFramePr>
        <p:xfrm>
          <a:off x="5870400" y="1299100"/>
          <a:ext cx="3000000" cy="3000000"/>
        </p:xfrm>
        <a:graphic>
          <a:graphicData uri="http://schemas.openxmlformats.org/drawingml/2006/table">
            <a:tbl>
              <a:tblPr>
                <a:noFill/>
                <a:tableStyleId>{B9CA16AA-A288-4C3E-8633-906E3FF00339}</a:tableStyleId>
              </a:tblPr>
              <a:tblGrid>
                <a:gridCol w="1263075"/>
                <a:gridCol w="1566225"/>
              </a:tblGrid>
              <a:tr h="397325">
                <a:tc>
                  <a:txBody>
                    <a:bodyPr/>
                    <a:lstStyle/>
                    <a:p>
                      <a:pPr indent="0" lvl="0" marL="0" rtl="0" algn="l">
                        <a:lnSpc>
                          <a:spcPct val="115000"/>
                        </a:lnSpc>
                        <a:spcBef>
                          <a:spcPts val="0"/>
                        </a:spcBef>
                        <a:spcAft>
                          <a:spcPts val="0"/>
                        </a:spcAft>
                        <a:buNone/>
                      </a:pPr>
                      <a:r>
                        <a:rPr lang="en" sz="1500">
                          <a:solidFill>
                            <a:schemeClr val="lt1"/>
                          </a:solidFill>
                          <a:latin typeface="Proxima Nova"/>
                          <a:ea typeface="Proxima Nova"/>
                          <a:cs typeface="Proxima Nova"/>
                          <a:sym typeface="Proxima Nova"/>
                        </a:rPr>
                        <a:t>Voltage (V)</a:t>
                      </a:r>
                      <a:endParaRPr sz="1500">
                        <a:solidFill>
                          <a:schemeClr val="lt1"/>
                        </a:solidFill>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 sz="1500">
                          <a:solidFill>
                            <a:schemeClr val="lt1"/>
                          </a:solidFill>
                          <a:latin typeface="Proxima Nova"/>
                          <a:ea typeface="Proxima Nova"/>
                          <a:cs typeface="Proxima Nova"/>
                          <a:sym typeface="Proxima Nova"/>
                        </a:rPr>
                        <a:t>Resistance(Ω)</a:t>
                      </a:r>
                      <a:endParaRPr sz="1500">
                        <a:solidFill>
                          <a:schemeClr val="lt1"/>
                        </a:solidFill>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dk1"/>
                    </a:solidFill>
                  </a:tcPr>
                </a:tc>
              </a:tr>
              <a:tr h="397325">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8.608</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29224.69</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r>
              <a:tr h="397325">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7.834</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12120.11</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97325">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6.062</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4175.45</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r>
              <a:tr h="397325">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4.711</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2280.35</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97325">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4.078</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1732.64</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r>
              <a:tr h="397325">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3.593</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500">
                          <a:latin typeface="Proxima Nova"/>
                          <a:ea typeface="Proxima Nova"/>
                          <a:cs typeface="Proxima Nova"/>
                          <a:sym typeface="Proxima Nova"/>
                        </a:rPr>
                        <a:t>1395.83</a:t>
                      </a:r>
                      <a:endParaRPr sz="1500">
                        <a:latin typeface="Proxima Nova"/>
                        <a:ea typeface="Proxima Nova"/>
                        <a:cs typeface="Proxima Nova"/>
                        <a:sym typeface="Proxima Nova"/>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97325">
                <a:tc>
                  <a:txBody>
                    <a:bodyPr/>
                    <a:lstStyle/>
                    <a:p>
                      <a:pPr indent="0" lvl="0" marL="0" rtl="0" algn="r">
                        <a:lnSpc>
                          <a:spcPct val="115000"/>
                        </a:lnSpc>
                        <a:spcBef>
                          <a:spcPts val="0"/>
                        </a:spcBef>
                        <a:spcAft>
                          <a:spcPts val="0"/>
                        </a:spcAft>
                        <a:buNone/>
                      </a:pPr>
                      <a:r>
                        <a:rPr b="1" lang="en" sz="1500">
                          <a:solidFill>
                            <a:schemeClr val="dk1"/>
                          </a:solidFill>
                          <a:latin typeface="Proxima Nova"/>
                          <a:ea typeface="Proxima Nova"/>
                          <a:cs typeface="Proxima Nova"/>
                          <a:sym typeface="Proxima Nova"/>
                        </a:rPr>
                        <a:t>3.74</a:t>
                      </a:r>
                      <a:endParaRPr b="1" sz="1500">
                        <a:solidFill>
                          <a:schemeClr val="dk1"/>
                        </a:solidFill>
                        <a:latin typeface="Proxima Nova"/>
                        <a:ea typeface="Proxima Nova"/>
                        <a:cs typeface="Proxima Nova"/>
                        <a:sym typeface="Proxima Nova"/>
                      </a:endParaRPr>
                    </a:p>
                  </a:txBody>
                  <a:tcPr marT="19050" marB="19050" marR="28575" marL="28575" anchor="b">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r">
                        <a:lnSpc>
                          <a:spcPct val="115000"/>
                        </a:lnSpc>
                        <a:spcBef>
                          <a:spcPts val="0"/>
                        </a:spcBef>
                        <a:spcAft>
                          <a:spcPts val="0"/>
                        </a:spcAft>
                        <a:buNone/>
                      </a:pPr>
                      <a:r>
                        <a:rPr b="1" lang="en" sz="1500">
                          <a:solidFill>
                            <a:schemeClr val="dk1"/>
                          </a:solidFill>
                          <a:latin typeface="Proxima Nova"/>
                          <a:ea typeface="Proxima Nova"/>
                          <a:cs typeface="Proxima Nova"/>
                          <a:sym typeface="Proxima Nova"/>
                        </a:rPr>
                        <a:t>1487.65</a:t>
                      </a:r>
                      <a:endParaRPr b="1" sz="1500">
                        <a:solidFill>
                          <a:schemeClr val="dk1"/>
                        </a:solidFill>
                        <a:latin typeface="Proxima Nova"/>
                        <a:ea typeface="Proxima Nova"/>
                        <a:cs typeface="Proxima Nova"/>
                        <a:sym typeface="Proxima Nova"/>
                      </a:endParaRPr>
                    </a:p>
                  </a:txBody>
                  <a:tcPr marT="19050" marB="19050" marR="28575" marL="28575" anchor="b">
                    <a:lnL cap="flat" cmpd="sng" w="9525">
                      <a:solidFill>
                        <a:schemeClr val="lt2"/>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Pressure Sensor: Calculations</a:t>
            </a:r>
            <a:endParaRPr/>
          </a:p>
        </p:txBody>
      </p:sp>
      <p:pic>
        <p:nvPicPr>
          <p:cNvPr id="138" name="Google Shape;138;p23"/>
          <p:cNvPicPr preferRelativeResize="0"/>
          <p:nvPr/>
        </p:nvPicPr>
        <p:blipFill>
          <a:blip r:embed="rId3">
            <a:alphaModFix/>
          </a:blip>
          <a:stretch>
            <a:fillRect/>
          </a:stretch>
        </p:blipFill>
        <p:spPr>
          <a:xfrm>
            <a:off x="152400" y="1170125"/>
            <a:ext cx="5756175" cy="3212950"/>
          </a:xfrm>
          <a:prstGeom prst="rect">
            <a:avLst/>
          </a:prstGeom>
          <a:noFill/>
          <a:ln>
            <a:noFill/>
          </a:ln>
        </p:spPr>
      </p:pic>
      <p:sp>
        <p:nvSpPr>
          <p:cNvPr id="139" name="Google Shape;139;p23"/>
          <p:cNvSpPr txBox="1"/>
          <p:nvPr/>
        </p:nvSpPr>
        <p:spPr>
          <a:xfrm>
            <a:off x="3114100" y="1516475"/>
            <a:ext cx="265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latin typeface="Proxima Nova"/>
                <a:ea typeface="Proxima Nova"/>
                <a:cs typeface="Proxima Nova"/>
                <a:sym typeface="Proxima Nova"/>
              </a:rPr>
              <a:t>+</a:t>
            </a:r>
            <a:endParaRPr b="1" sz="1900">
              <a:latin typeface="Proxima Nova"/>
              <a:ea typeface="Proxima Nova"/>
              <a:cs typeface="Proxima Nova"/>
              <a:sym typeface="Proxima Nova"/>
            </a:endParaRPr>
          </a:p>
        </p:txBody>
      </p:sp>
      <p:sp>
        <p:nvSpPr>
          <p:cNvPr id="140" name="Google Shape;140;p23"/>
          <p:cNvSpPr txBox="1"/>
          <p:nvPr/>
        </p:nvSpPr>
        <p:spPr>
          <a:xfrm>
            <a:off x="3114100" y="2474675"/>
            <a:ext cx="265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latin typeface="Proxima Nova"/>
                <a:ea typeface="Proxima Nova"/>
                <a:cs typeface="Proxima Nova"/>
                <a:sym typeface="Proxima Nova"/>
              </a:rPr>
              <a:t>-</a:t>
            </a:r>
            <a:endParaRPr b="1" sz="1900">
              <a:latin typeface="Proxima Nova"/>
              <a:ea typeface="Proxima Nova"/>
              <a:cs typeface="Proxima Nova"/>
              <a:sym typeface="Proxima Nova"/>
            </a:endParaRPr>
          </a:p>
        </p:txBody>
      </p:sp>
      <p:sp>
        <p:nvSpPr>
          <p:cNvPr id="141" name="Google Shape;141;p23"/>
          <p:cNvSpPr txBox="1"/>
          <p:nvPr/>
        </p:nvSpPr>
        <p:spPr>
          <a:xfrm>
            <a:off x="2625525" y="2087075"/>
            <a:ext cx="1054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latin typeface="Proxima Nova"/>
                <a:ea typeface="Proxima Nova"/>
                <a:cs typeface="Proxima Nova"/>
                <a:sym typeface="Proxima Nova"/>
              </a:rPr>
              <a:t>Output</a:t>
            </a:r>
            <a:endParaRPr b="1" sz="1700">
              <a:latin typeface="Proxima Nova"/>
              <a:ea typeface="Proxima Nova"/>
              <a:cs typeface="Proxima Nova"/>
              <a:sym typeface="Proxima Nova"/>
            </a:endParaRPr>
          </a:p>
        </p:txBody>
      </p:sp>
      <p:sp>
        <p:nvSpPr>
          <p:cNvPr id="142" name="Google Shape;142;p23"/>
          <p:cNvSpPr txBox="1"/>
          <p:nvPr/>
        </p:nvSpPr>
        <p:spPr>
          <a:xfrm>
            <a:off x="6362925" y="1219425"/>
            <a:ext cx="2610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Proxima Nova"/>
                <a:ea typeface="Proxima Nova"/>
                <a:cs typeface="Proxima Nova"/>
                <a:sym typeface="Proxima Nova"/>
              </a:rPr>
              <a:t>Threshold Resistance: </a:t>
            </a:r>
            <a:r>
              <a:rPr lang="en" sz="1800">
                <a:solidFill>
                  <a:schemeClr val="dk1"/>
                </a:solidFill>
                <a:latin typeface="Proxima Nova"/>
                <a:ea typeface="Proxima Nova"/>
                <a:cs typeface="Proxima Nova"/>
                <a:sym typeface="Proxima Nova"/>
              </a:rPr>
              <a:t>1487.65Ω</a:t>
            </a:r>
            <a:endParaRPr sz="1800">
              <a:solidFill>
                <a:schemeClr val="dk1"/>
              </a:solidFill>
              <a:latin typeface="Proxima Nova"/>
              <a:ea typeface="Proxima Nova"/>
              <a:cs typeface="Proxima Nova"/>
              <a:sym typeface="Proxima Nova"/>
            </a:endParaRPr>
          </a:p>
        </p:txBody>
      </p:sp>
      <p:sp>
        <p:nvSpPr>
          <p:cNvPr id="143" name="Google Shape;143;p23"/>
          <p:cNvSpPr txBox="1"/>
          <p:nvPr/>
        </p:nvSpPr>
        <p:spPr>
          <a:xfrm>
            <a:off x="6362925" y="1993475"/>
            <a:ext cx="2610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Proxima Nova"/>
                <a:ea typeface="Proxima Nova"/>
                <a:cs typeface="Proxima Nova"/>
                <a:sym typeface="Proxima Nova"/>
              </a:rPr>
              <a:t>LED Operational Voltage: </a:t>
            </a:r>
            <a:r>
              <a:rPr lang="en" sz="1800">
                <a:solidFill>
                  <a:schemeClr val="dk1"/>
                </a:solidFill>
                <a:latin typeface="Proxima Nova"/>
                <a:ea typeface="Proxima Nova"/>
                <a:cs typeface="Proxima Nova"/>
                <a:sym typeface="Proxima Nova"/>
              </a:rPr>
              <a:t>2.1V</a:t>
            </a:r>
            <a:endParaRPr sz="1800">
              <a:solidFill>
                <a:schemeClr val="dk1"/>
              </a:solidFill>
              <a:latin typeface="Proxima Nova"/>
              <a:ea typeface="Proxima Nova"/>
              <a:cs typeface="Proxima Nova"/>
              <a:sym typeface="Proxima Nova"/>
            </a:endParaRPr>
          </a:p>
        </p:txBody>
      </p:sp>
      <p:sp>
        <p:nvSpPr>
          <p:cNvPr id="144" name="Google Shape;144;p23"/>
          <p:cNvSpPr txBox="1"/>
          <p:nvPr/>
        </p:nvSpPr>
        <p:spPr>
          <a:xfrm>
            <a:off x="6550525" y="3001675"/>
            <a:ext cx="211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145" name="Google Shape;145;p23"/>
          <p:cNvPicPr preferRelativeResize="0"/>
          <p:nvPr/>
        </p:nvPicPr>
        <p:blipFill>
          <a:blip r:embed="rId4">
            <a:alphaModFix/>
          </a:blip>
          <a:stretch>
            <a:fillRect/>
          </a:stretch>
        </p:blipFill>
        <p:spPr>
          <a:xfrm>
            <a:off x="4137100" y="3104100"/>
            <a:ext cx="5006899" cy="1168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Pressure Sensor: Output</a:t>
            </a:r>
            <a:endParaRPr/>
          </a:p>
        </p:txBody>
      </p:sp>
      <p:sp>
        <p:nvSpPr>
          <p:cNvPr id="151" name="Google Shape;151;p24"/>
          <p:cNvSpPr txBox="1"/>
          <p:nvPr/>
        </p:nvSpPr>
        <p:spPr>
          <a:xfrm>
            <a:off x="663150" y="4604450"/>
            <a:ext cx="7817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Video 2</a:t>
            </a:r>
            <a:r>
              <a:rPr b="1" lang="en" sz="1200">
                <a:latin typeface="Proxima Nova"/>
                <a:ea typeface="Proxima Nova"/>
                <a:cs typeface="Proxima Nova"/>
                <a:sym typeface="Proxima Nova"/>
              </a:rPr>
              <a:t>: </a:t>
            </a:r>
            <a:r>
              <a:rPr lang="en" sz="1200">
                <a:latin typeface="Proxima Nova"/>
                <a:ea typeface="Proxima Nova"/>
                <a:cs typeface="Proxima Nova"/>
                <a:sym typeface="Proxima Nova"/>
              </a:rPr>
              <a:t>Video of the pressure sensor’s binary response to the </a:t>
            </a:r>
            <a:r>
              <a:rPr lang="en" sz="1200">
                <a:latin typeface="Proxima Nova"/>
                <a:ea typeface="Proxima Nova"/>
                <a:cs typeface="Proxima Nova"/>
                <a:sym typeface="Proxima Nova"/>
              </a:rPr>
              <a:t>threshold</a:t>
            </a:r>
            <a:r>
              <a:rPr lang="en" sz="1200">
                <a:latin typeface="Proxima Nova"/>
                <a:ea typeface="Proxima Nova"/>
                <a:cs typeface="Proxima Nova"/>
                <a:sym typeface="Proxima Nova"/>
              </a:rPr>
              <a:t> force of 2.45 N at 2.1V.</a:t>
            </a:r>
            <a:endParaRPr sz="1200">
              <a:latin typeface="Proxima Nova"/>
              <a:ea typeface="Proxima Nova"/>
              <a:cs typeface="Proxima Nova"/>
              <a:sym typeface="Proxima Nova"/>
            </a:endParaRPr>
          </a:p>
        </p:txBody>
      </p:sp>
      <p:pic>
        <p:nvPicPr>
          <p:cNvPr id="152" name="Google Shape;152;p24" title="IMG_5121.MOV">
            <a:hlinkClick r:id="rId3"/>
          </p:cNvPr>
          <p:cNvPicPr preferRelativeResize="0"/>
          <p:nvPr/>
        </p:nvPicPr>
        <p:blipFill>
          <a:blip r:embed="rId4">
            <a:alphaModFix/>
          </a:blip>
          <a:stretch>
            <a:fillRect/>
          </a:stretch>
        </p:blipFill>
        <p:spPr>
          <a:xfrm>
            <a:off x="1474275" y="1170125"/>
            <a:ext cx="5834535" cy="3281926"/>
          </a:xfrm>
          <a:prstGeom prst="rect">
            <a:avLst/>
          </a:prstGeom>
          <a:noFill/>
          <a:ln cap="flat" cmpd="sng" w="19050">
            <a:solidFill>
              <a:schemeClr val="dk2"/>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Metronome Building</a:t>
            </a:r>
            <a:endParaRPr/>
          </a:p>
        </p:txBody>
      </p:sp>
      <p:pic>
        <p:nvPicPr>
          <p:cNvPr id="158" name="Google Shape;158;p25"/>
          <p:cNvPicPr preferRelativeResize="0"/>
          <p:nvPr/>
        </p:nvPicPr>
        <p:blipFill>
          <a:blip r:embed="rId3">
            <a:alphaModFix/>
          </a:blip>
          <a:stretch>
            <a:fillRect/>
          </a:stretch>
        </p:blipFill>
        <p:spPr>
          <a:xfrm>
            <a:off x="152375" y="1170125"/>
            <a:ext cx="7057632" cy="3820975"/>
          </a:xfrm>
          <a:prstGeom prst="rect">
            <a:avLst/>
          </a:prstGeom>
          <a:noFill/>
          <a:ln>
            <a:noFill/>
          </a:ln>
        </p:spPr>
      </p:pic>
      <p:cxnSp>
        <p:nvCxnSpPr>
          <p:cNvPr id="159" name="Google Shape;159;p25"/>
          <p:cNvCxnSpPr/>
          <p:nvPr/>
        </p:nvCxnSpPr>
        <p:spPr>
          <a:xfrm>
            <a:off x="0" y="1724700"/>
            <a:ext cx="9236100" cy="20400"/>
          </a:xfrm>
          <a:prstGeom prst="straightConnector1">
            <a:avLst/>
          </a:prstGeom>
          <a:noFill/>
          <a:ln cap="flat" cmpd="sng" w="38100">
            <a:solidFill>
              <a:schemeClr val="dk1"/>
            </a:solidFill>
            <a:prstDash val="solid"/>
            <a:round/>
            <a:headEnd len="med" w="med" type="none"/>
            <a:tailEnd len="med" w="med" type="none"/>
          </a:ln>
        </p:spPr>
      </p:cxnSp>
      <p:cxnSp>
        <p:nvCxnSpPr>
          <p:cNvPr id="160" name="Google Shape;160;p25"/>
          <p:cNvCxnSpPr/>
          <p:nvPr/>
        </p:nvCxnSpPr>
        <p:spPr>
          <a:xfrm>
            <a:off x="-46050" y="3724275"/>
            <a:ext cx="9236100" cy="20400"/>
          </a:xfrm>
          <a:prstGeom prst="straightConnector1">
            <a:avLst/>
          </a:prstGeom>
          <a:noFill/>
          <a:ln cap="flat" cmpd="sng" w="38100">
            <a:solidFill>
              <a:schemeClr val="dk1"/>
            </a:solidFill>
            <a:prstDash val="solid"/>
            <a:round/>
            <a:headEnd len="med" w="med" type="none"/>
            <a:tailEnd len="med" w="med" type="none"/>
          </a:ln>
        </p:spPr>
      </p:cxnSp>
      <p:sp>
        <p:nvSpPr>
          <p:cNvPr id="161" name="Google Shape;161;p25"/>
          <p:cNvSpPr txBox="1"/>
          <p:nvPr/>
        </p:nvSpPr>
        <p:spPr>
          <a:xfrm>
            <a:off x="6603500" y="938900"/>
            <a:ext cx="3000000" cy="4537500"/>
          </a:xfrm>
          <a:prstGeom prst="rect">
            <a:avLst/>
          </a:prstGeom>
          <a:noFill/>
          <a:ln>
            <a:noFill/>
          </a:ln>
        </p:spPr>
        <p:txBody>
          <a:bodyPr anchorCtr="0" anchor="t" bIns="91425" lIns="91425" spcFirstLastPara="1" rIns="91425" wrap="square" tIns="91425">
            <a:spAutoFit/>
          </a:bodyPr>
          <a:lstStyle/>
          <a:p>
            <a:pPr indent="0" lvl="0" marL="457200" rtl="0" algn="l">
              <a:lnSpc>
                <a:spcPct val="200000"/>
              </a:lnSpc>
              <a:spcBef>
                <a:spcPts val="0"/>
              </a:spcBef>
              <a:spcAft>
                <a:spcPts val="0"/>
              </a:spcAft>
              <a:buNone/>
            </a:pPr>
            <a:r>
              <a:rPr b="1" lang="en" sz="2240">
                <a:solidFill>
                  <a:schemeClr val="dk1"/>
                </a:solidFill>
                <a:latin typeface="Proxima Nova"/>
                <a:ea typeface="Proxima Nova"/>
                <a:cs typeface="Proxima Nova"/>
                <a:sym typeface="Proxima Nova"/>
              </a:rPr>
              <a:t>Downloads</a:t>
            </a:r>
            <a:endParaRPr b="1" sz="2240">
              <a:solidFill>
                <a:schemeClr val="dk1"/>
              </a:solidFill>
              <a:latin typeface="Proxima Nova"/>
              <a:ea typeface="Proxima Nova"/>
              <a:cs typeface="Proxima Nova"/>
              <a:sym typeface="Proxima Nova"/>
            </a:endParaRPr>
          </a:p>
          <a:p>
            <a:pPr indent="0" lvl="0" marL="0" rtl="0" algn="l">
              <a:lnSpc>
                <a:spcPct val="200000"/>
              </a:lnSpc>
              <a:spcBef>
                <a:spcPts val="0"/>
              </a:spcBef>
              <a:spcAft>
                <a:spcPts val="0"/>
              </a:spcAft>
              <a:buNone/>
            </a:pPr>
            <a:r>
              <a:t/>
            </a:r>
            <a:endParaRPr b="1" sz="2240">
              <a:solidFill>
                <a:schemeClr val="dk1"/>
              </a:solidFill>
              <a:latin typeface="Proxima Nova"/>
              <a:ea typeface="Proxima Nova"/>
              <a:cs typeface="Proxima Nova"/>
              <a:sym typeface="Proxima Nova"/>
            </a:endParaRPr>
          </a:p>
          <a:p>
            <a:pPr indent="0" lvl="0" marL="457200" rtl="0" algn="l">
              <a:lnSpc>
                <a:spcPct val="200000"/>
              </a:lnSpc>
              <a:spcBef>
                <a:spcPts val="0"/>
              </a:spcBef>
              <a:spcAft>
                <a:spcPts val="0"/>
              </a:spcAft>
              <a:buNone/>
            </a:pPr>
            <a:r>
              <a:rPr b="1" lang="en" sz="2240">
                <a:solidFill>
                  <a:schemeClr val="dk1"/>
                </a:solidFill>
                <a:latin typeface="Proxima Nova"/>
                <a:ea typeface="Proxima Nova"/>
                <a:cs typeface="Proxima Nova"/>
                <a:sym typeface="Proxima Nova"/>
              </a:rPr>
              <a:t>Definitions </a:t>
            </a:r>
            <a:endParaRPr b="1" sz="2240">
              <a:solidFill>
                <a:schemeClr val="dk1"/>
              </a:solidFill>
              <a:latin typeface="Proxima Nova"/>
              <a:ea typeface="Proxima Nova"/>
              <a:cs typeface="Proxima Nova"/>
              <a:sym typeface="Proxima Nova"/>
            </a:endParaRPr>
          </a:p>
          <a:p>
            <a:pPr indent="0" lvl="0" marL="0" rtl="0" algn="l">
              <a:lnSpc>
                <a:spcPct val="200000"/>
              </a:lnSpc>
              <a:spcBef>
                <a:spcPts val="0"/>
              </a:spcBef>
              <a:spcAft>
                <a:spcPts val="0"/>
              </a:spcAft>
              <a:buNone/>
            </a:pPr>
            <a:br>
              <a:rPr b="1" lang="en" sz="2240">
                <a:solidFill>
                  <a:schemeClr val="dk1"/>
                </a:solidFill>
                <a:latin typeface="Proxima Nova"/>
                <a:ea typeface="Proxima Nova"/>
                <a:cs typeface="Proxima Nova"/>
                <a:sym typeface="Proxima Nova"/>
              </a:rPr>
            </a:br>
            <a:endParaRPr b="1" sz="2240">
              <a:solidFill>
                <a:schemeClr val="dk1"/>
              </a:solidFill>
              <a:latin typeface="Proxima Nova"/>
              <a:ea typeface="Proxima Nova"/>
              <a:cs typeface="Proxima Nova"/>
              <a:sym typeface="Proxima Nova"/>
            </a:endParaRPr>
          </a:p>
          <a:p>
            <a:pPr indent="0" lvl="0" marL="457200" rtl="0" algn="l">
              <a:lnSpc>
                <a:spcPct val="200000"/>
              </a:lnSpc>
              <a:spcBef>
                <a:spcPts val="0"/>
              </a:spcBef>
              <a:spcAft>
                <a:spcPts val="0"/>
              </a:spcAft>
              <a:buNone/>
            </a:pPr>
            <a:r>
              <a:rPr b="1" lang="en" sz="2240">
                <a:solidFill>
                  <a:schemeClr val="dk1"/>
                </a:solidFill>
                <a:latin typeface="Proxima Nova"/>
                <a:ea typeface="Proxima Nova"/>
                <a:cs typeface="Proxima Nova"/>
                <a:sym typeface="Proxima Nova"/>
              </a:rPr>
              <a:t>Metronome</a:t>
            </a:r>
            <a:endParaRPr b="1" sz="2240">
              <a:solidFill>
                <a:schemeClr val="dk1"/>
              </a:solidFill>
              <a:latin typeface="Proxima Nova"/>
              <a:ea typeface="Proxima Nova"/>
              <a:cs typeface="Proxima Nova"/>
              <a:sym typeface="Proxima Nova"/>
            </a:endParaRPr>
          </a:p>
          <a:p>
            <a:pPr indent="0" lvl="0" marL="457200" rtl="0" algn="l">
              <a:lnSpc>
                <a:spcPct val="200000"/>
              </a:lnSpc>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Metronome Testing</a:t>
            </a:r>
            <a:endParaRPr/>
          </a:p>
        </p:txBody>
      </p:sp>
      <p:pic>
        <p:nvPicPr>
          <p:cNvPr id="167" name="Google Shape;167;p26" title="IMG_5119.MOV">
            <a:hlinkClick r:id="rId3"/>
          </p:cNvPr>
          <p:cNvPicPr preferRelativeResize="0"/>
          <p:nvPr/>
        </p:nvPicPr>
        <p:blipFill>
          <a:blip r:embed="rId4">
            <a:alphaModFix/>
          </a:blip>
          <a:stretch>
            <a:fillRect/>
          </a:stretch>
        </p:blipFill>
        <p:spPr>
          <a:xfrm>
            <a:off x="2744550" y="1017725"/>
            <a:ext cx="3552150" cy="3616200"/>
          </a:xfrm>
          <a:prstGeom prst="rect">
            <a:avLst/>
          </a:prstGeom>
          <a:noFill/>
          <a:ln cap="flat" cmpd="sng" w="19050">
            <a:solidFill>
              <a:schemeClr val="dk2"/>
            </a:solidFill>
            <a:prstDash val="solid"/>
            <a:round/>
            <a:headEnd len="sm" w="sm" type="none"/>
            <a:tailEnd len="sm" w="sm" type="none"/>
          </a:ln>
        </p:spPr>
      </p:pic>
      <p:sp>
        <p:nvSpPr>
          <p:cNvPr id="168" name="Google Shape;168;p26"/>
          <p:cNvSpPr txBox="1"/>
          <p:nvPr/>
        </p:nvSpPr>
        <p:spPr>
          <a:xfrm>
            <a:off x="663150" y="4604450"/>
            <a:ext cx="7817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Video 3</a:t>
            </a:r>
            <a:r>
              <a:rPr b="1" lang="en" sz="1200">
                <a:latin typeface="Proxima Nova"/>
                <a:ea typeface="Proxima Nova"/>
                <a:cs typeface="Proxima Nova"/>
                <a:sym typeface="Proxima Nova"/>
              </a:rPr>
              <a:t>: </a:t>
            </a:r>
            <a:r>
              <a:rPr lang="en" sz="1200">
                <a:latin typeface="Proxima Nova"/>
                <a:ea typeface="Proxima Nova"/>
                <a:cs typeface="Proxima Nova"/>
                <a:sym typeface="Proxima Nova"/>
              </a:rPr>
              <a:t>LED metronome at 60 beats per minute.</a:t>
            </a:r>
            <a:endParaRPr sz="1200">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Metronome Analysis</a:t>
            </a:r>
            <a:endParaRPr/>
          </a:p>
        </p:txBody>
      </p:sp>
      <p:pic>
        <p:nvPicPr>
          <p:cNvPr id="174" name="Google Shape;174;p27"/>
          <p:cNvPicPr preferRelativeResize="0"/>
          <p:nvPr/>
        </p:nvPicPr>
        <p:blipFill>
          <a:blip r:embed="rId3">
            <a:alphaModFix/>
          </a:blip>
          <a:stretch>
            <a:fillRect/>
          </a:stretch>
        </p:blipFill>
        <p:spPr>
          <a:xfrm>
            <a:off x="1734638" y="905475"/>
            <a:ext cx="5674725" cy="3415400"/>
          </a:xfrm>
          <a:prstGeom prst="rect">
            <a:avLst/>
          </a:prstGeom>
          <a:noFill/>
          <a:ln>
            <a:noFill/>
          </a:ln>
        </p:spPr>
      </p:pic>
      <p:sp>
        <p:nvSpPr>
          <p:cNvPr id="175" name="Google Shape;175;p27"/>
          <p:cNvSpPr txBox="1"/>
          <p:nvPr/>
        </p:nvSpPr>
        <p:spPr>
          <a:xfrm>
            <a:off x="663150" y="4404600"/>
            <a:ext cx="7817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Figure 8: </a:t>
            </a:r>
            <a:r>
              <a:rPr lang="en" sz="1200">
                <a:latin typeface="Proxima Nova"/>
                <a:ea typeface="Proxima Nova"/>
                <a:cs typeface="Proxima Nova"/>
                <a:sym typeface="Proxima Nova"/>
              </a:rPr>
              <a:t>This plot displays the visual and audio metronome beats versus time at both 60bpm and 120bpm. It is used to verify how accurate the developed LED metronome works both at different tempos and in comparison to a pre-existing audio metronome. </a:t>
            </a:r>
            <a:r>
              <a:rPr lang="en" sz="1200">
                <a:latin typeface="Proxima Nova"/>
                <a:ea typeface="Proxima Nova"/>
                <a:cs typeface="Proxima Nova"/>
                <a:sym typeface="Proxima Nova"/>
              </a:rPr>
              <a:t>Time spanned for 15 seconds, with beats measured every 0.5 seconds. </a:t>
            </a:r>
            <a:endParaRPr sz="1200">
              <a:latin typeface="Proxima Nova"/>
              <a:ea typeface="Proxima Nova"/>
              <a:cs typeface="Proxima Nova"/>
              <a:sym typeface="Proxima Nov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Real-Time Tuner: Application</a:t>
            </a:r>
            <a:endParaRPr/>
          </a:p>
        </p:txBody>
      </p:sp>
      <p:sp>
        <p:nvSpPr>
          <p:cNvPr id="181" name="Google Shape;181;p28"/>
          <p:cNvSpPr txBox="1"/>
          <p:nvPr/>
        </p:nvSpPr>
        <p:spPr>
          <a:xfrm>
            <a:off x="3023750" y="1175250"/>
            <a:ext cx="5808600" cy="985200"/>
          </a:xfrm>
          <a:prstGeom prst="rect">
            <a:avLst/>
          </a:prstGeom>
          <a:noFill/>
          <a:ln>
            <a:noFill/>
          </a:ln>
        </p:spPr>
        <p:txBody>
          <a:bodyPr anchorCtr="0" anchor="t" bIns="91425" lIns="91425" spcFirstLastPara="1" rIns="91425" wrap="square" tIns="91425">
            <a:noAutofit/>
          </a:bodyPr>
          <a:lstStyle/>
          <a:p>
            <a:pPr indent="-370840" lvl="0" marL="457200" rtl="0" algn="l">
              <a:lnSpc>
                <a:spcPct val="100000"/>
              </a:lnSpc>
              <a:spcBef>
                <a:spcPts val="0"/>
              </a:spcBef>
              <a:spcAft>
                <a:spcPts val="0"/>
              </a:spcAft>
              <a:buClr>
                <a:srgbClr val="4285F4"/>
              </a:buClr>
              <a:buSzPts val="2240"/>
              <a:buFont typeface="Proxima Nova"/>
              <a:buChar char="-"/>
            </a:pPr>
            <a:r>
              <a:rPr b="1" lang="en" sz="2240">
                <a:solidFill>
                  <a:srgbClr val="4285F4"/>
                </a:solidFill>
                <a:latin typeface="Proxima Nova"/>
                <a:ea typeface="Proxima Nova"/>
                <a:cs typeface="Proxima Nova"/>
                <a:sym typeface="Proxima Nova"/>
              </a:rPr>
              <a:t>Goal: Allow user to recognize pitch and adjust their playing accordingly</a:t>
            </a:r>
            <a:endParaRPr b="1" sz="2240">
              <a:solidFill>
                <a:srgbClr val="4285F4"/>
              </a:solidFill>
              <a:latin typeface="Proxima Nova"/>
              <a:ea typeface="Proxima Nova"/>
              <a:cs typeface="Proxima Nova"/>
              <a:sym typeface="Proxima Nova"/>
            </a:endParaRPr>
          </a:p>
          <a:p>
            <a:pPr indent="0" lvl="0" marL="457200" rtl="0" algn="l">
              <a:lnSpc>
                <a:spcPct val="100000"/>
              </a:lnSpc>
              <a:spcBef>
                <a:spcPts val="0"/>
              </a:spcBef>
              <a:spcAft>
                <a:spcPts val="0"/>
              </a:spcAft>
              <a:buNone/>
            </a:pPr>
            <a:r>
              <a:t/>
            </a:r>
            <a:endParaRPr b="1" sz="2240">
              <a:solidFill>
                <a:srgbClr val="4285F4"/>
              </a:solidFill>
              <a:latin typeface="Proxima Nova"/>
              <a:ea typeface="Proxima Nova"/>
              <a:cs typeface="Proxima Nova"/>
              <a:sym typeface="Proxima Nova"/>
            </a:endParaRPr>
          </a:p>
        </p:txBody>
      </p:sp>
      <p:pic>
        <p:nvPicPr>
          <p:cNvPr id="182" name="Google Shape;182;p28"/>
          <p:cNvPicPr preferRelativeResize="0"/>
          <p:nvPr/>
        </p:nvPicPr>
        <p:blipFill>
          <a:blip r:embed="rId3">
            <a:alphaModFix/>
          </a:blip>
          <a:stretch>
            <a:fillRect/>
          </a:stretch>
        </p:blipFill>
        <p:spPr>
          <a:xfrm>
            <a:off x="374900" y="1283500"/>
            <a:ext cx="2263900" cy="3437874"/>
          </a:xfrm>
          <a:prstGeom prst="rect">
            <a:avLst/>
          </a:prstGeom>
          <a:noFill/>
          <a:ln>
            <a:noFill/>
          </a:ln>
        </p:spPr>
      </p:pic>
      <p:cxnSp>
        <p:nvCxnSpPr>
          <p:cNvPr id="183" name="Google Shape;183;p28"/>
          <p:cNvCxnSpPr/>
          <p:nvPr/>
        </p:nvCxnSpPr>
        <p:spPr>
          <a:xfrm>
            <a:off x="2761850" y="3271975"/>
            <a:ext cx="458100" cy="0"/>
          </a:xfrm>
          <a:prstGeom prst="straightConnector1">
            <a:avLst/>
          </a:prstGeom>
          <a:noFill/>
          <a:ln cap="flat" cmpd="sng" w="28575">
            <a:solidFill>
              <a:schemeClr val="dk2"/>
            </a:solidFill>
            <a:prstDash val="solid"/>
            <a:round/>
            <a:headEnd len="med" w="med" type="none"/>
            <a:tailEnd len="med" w="med" type="triangle"/>
          </a:ln>
        </p:spPr>
      </p:cxnSp>
      <p:pic>
        <p:nvPicPr>
          <p:cNvPr id="184" name="Google Shape;184;p28"/>
          <p:cNvPicPr preferRelativeResize="0"/>
          <p:nvPr/>
        </p:nvPicPr>
        <p:blipFill>
          <a:blip r:embed="rId4">
            <a:alphaModFix/>
          </a:blip>
          <a:stretch>
            <a:fillRect/>
          </a:stretch>
        </p:blipFill>
        <p:spPr>
          <a:xfrm>
            <a:off x="3343000" y="2571750"/>
            <a:ext cx="5401127" cy="18892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Real-Time Tuner: Design Concept</a:t>
            </a:r>
            <a:endParaRPr/>
          </a:p>
        </p:txBody>
      </p:sp>
      <p:sp>
        <p:nvSpPr>
          <p:cNvPr id="190" name="Google Shape;190;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grpSp>
        <p:nvGrpSpPr>
          <p:cNvPr id="191" name="Google Shape;191;p29"/>
          <p:cNvGrpSpPr/>
          <p:nvPr/>
        </p:nvGrpSpPr>
        <p:grpSpPr>
          <a:xfrm>
            <a:off x="5632317" y="1189775"/>
            <a:ext cx="3305700" cy="3483050"/>
            <a:chOff x="5632317" y="1189775"/>
            <a:chExt cx="3305700" cy="3483050"/>
          </a:xfrm>
        </p:grpSpPr>
        <p:sp>
          <p:nvSpPr>
            <p:cNvPr id="192" name="Google Shape;192;p29"/>
            <p:cNvSpPr/>
            <p:nvPr/>
          </p:nvSpPr>
          <p:spPr>
            <a:xfrm>
              <a:off x="5632317" y="1189775"/>
              <a:ext cx="3305700" cy="669000"/>
            </a:xfrm>
            <a:prstGeom prst="chevron">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Roboto"/>
                  <a:ea typeface="Roboto"/>
                  <a:cs typeface="Roboto"/>
                  <a:sym typeface="Roboto"/>
                </a:rPr>
                <a:t>User Interface</a:t>
              </a:r>
              <a:endParaRPr sz="1600">
                <a:solidFill>
                  <a:srgbClr val="FFFFFF"/>
                </a:solidFill>
                <a:latin typeface="Roboto"/>
                <a:ea typeface="Roboto"/>
                <a:cs typeface="Roboto"/>
                <a:sym typeface="Roboto"/>
              </a:endParaRPr>
            </a:p>
          </p:txBody>
        </p:sp>
        <p:sp>
          <p:nvSpPr>
            <p:cNvPr id="193" name="Google Shape;193;p29"/>
            <p:cNvSpPr txBox="1"/>
            <p:nvPr/>
          </p:nvSpPr>
          <p:spPr>
            <a:xfrm>
              <a:off x="6167063" y="2057125"/>
              <a:ext cx="2236200" cy="2615700"/>
            </a:xfrm>
            <a:prstGeom prst="rect">
              <a:avLst/>
            </a:prstGeom>
            <a:solidFill>
              <a:schemeClr val="accent3"/>
            </a:solid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Displays output frequency in real-time</a:t>
              </a:r>
              <a:endParaRPr>
                <a:solidFill>
                  <a:schemeClr val="lt1"/>
                </a:solidFill>
                <a:latin typeface="Roboto"/>
                <a:ea typeface="Roboto"/>
                <a:cs typeface="Roboto"/>
                <a:sym typeface="Roboto"/>
              </a:endParaRPr>
            </a:p>
            <a:p>
              <a:pPr indent="-317500" lvl="0" marL="457200" rtl="0" algn="l">
                <a:lnSpc>
                  <a:spcPct val="115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Frontend program</a:t>
              </a:r>
              <a:endParaRPr>
                <a:solidFill>
                  <a:schemeClr val="lt1"/>
                </a:solidFill>
                <a:latin typeface="Roboto"/>
                <a:ea typeface="Roboto"/>
                <a:cs typeface="Roboto"/>
                <a:sym typeface="Roboto"/>
              </a:endParaRPr>
            </a:p>
          </p:txBody>
        </p:sp>
      </p:grpSp>
      <p:grpSp>
        <p:nvGrpSpPr>
          <p:cNvPr id="194" name="Google Shape;194;p29"/>
          <p:cNvGrpSpPr/>
          <p:nvPr/>
        </p:nvGrpSpPr>
        <p:grpSpPr>
          <a:xfrm>
            <a:off x="0" y="1189989"/>
            <a:ext cx="3546900" cy="3482836"/>
            <a:chOff x="0" y="1189989"/>
            <a:chExt cx="3546900" cy="3482836"/>
          </a:xfrm>
        </p:grpSpPr>
        <p:sp>
          <p:nvSpPr>
            <p:cNvPr id="195" name="Google Shape;195;p29"/>
            <p:cNvSpPr/>
            <p:nvPr/>
          </p:nvSpPr>
          <p:spPr>
            <a:xfrm>
              <a:off x="0" y="1189989"/>
              <a:ext cx="3546900" cy="669000"/>
            </a:xfrm>
            <a:prstGeom prst="homePlate">
              <a:avLst>
                <a:gd fmla="val 50000" name="adj"/>
              </a:avLst>
            </a:prstGeom>
            <a:solidFill>
              <a:srgbClr val="4285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Roboto"/>
                  <a:ea typeface="Roboto"/>
                  <a:cs typeface="Roboto"/>
                  <a:sym typeface="Roboto"/>
                </a:rPr>
                <a:t>Electret Microphone</a:t>
              </a:r>
              <a:endParaRPr sz="1600">
                <a:solidFill>
                  <a:srgbClr val="FFFFFF"/>
                </a:solidFill>
                <a:latin typeface="Roboto"/>
                <a:ea typeface="Roboto"/>
                <a:cs typeface="Roboto"/>
                <a:sym typeface="Roboto"/>
              </a:endParaRPr>
            </a:p>
          </p:txBody>
        </p:sp>
        <p:sp>
          <p:nvSpPr>
            <p:cNvPr id="196" name="Google Shape;196;p29"/>
            <p:cNvSpPr txBox="1"/>
            <p:nvPr/>
          </p:nvSpPr>
          <p:spPr>
            <a:xfrm>
              <a:off x="655361" y="2057125"/>
              <a:ext cx="2236200" cy="2615700"/>
            </a:xfrm>
            <a:prstGeom prst="rect">
              <a:avLst/>
            </a:prstGeom>
            <a:solidFill>
              <a:srgbClr val="4285F4"/>
            </a:solid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Transduces acoustic waves to electronic signal</a:t>
              </a:r>
              <a:endParaRPr>
                <a:solidFill>
                  <a:schemeClr val="lt1"/>
                </a:solidFill>
                <a:latin typeface="Roboto"/>
                <a:ea typeface="Roboto"/>
                <a:cs typeface="Roboto"/>
                <a:sym typeface="Roboto"/>
              </a:endParaRPr>
            </a:p>
            <a:p>
              <a:pPr indent="-317500" lvl="0" marL="457200" rtl="0" algn="l">
                <a:lnSpc>
                  <a:spcPct val="115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Range of 20Hz to 20kHz</a:t>
              </a:r>
              <a:endParaRPr>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t/>
              </a:r>
              <a:endParaRPr>
                <a:latin typeface="Roboto"/>
                <a:ea typeface="Roboto"/>
                <a:cs typeface="Roboto"/>
                <a:sym typeface="Roboto"/>
              </a:endParaRPr>
            </a:p>
          </p:txBody>
        </p:sp>
      </p:grpSp>
      <p:grpSp>
        <p:nvGrpSpPr>
          <p:cNvPr id="197" name="Google Shape;197;p29"/>
          <p:cNvGrpSpPr/>
          <p:nvPr/>
        </p:nvGrpSpPr>
        <p:grpSpPr>
          <a:xfrm>
            <a:off x="2944204" y="1189775"/>
            <a:ext cx="3305700" cy="3483050"/>
            <a:chOff x="2944204" y="1189775"/>
            <a:chExt cx="3305700" cy="3483050"/>
          </a:xfrm>
        </p:grpSpPr>
        <p:sp>
          <p:nvSpPr>
            <p:cNvPr id="198" name="Google Shape;198;p29"/>
            <p:cNvSpPr/>
            <p:nvPr/>
          </p:nvSpPr>
          <p:spPr>
            <a:xfrm>
              <a:off x="2944204" y="1189775"/>
              <a:ext cx="3305700" cy="6690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Roboto"/>
                  <a:ea typeface="Roboto"/>
                  <a:cs typeface="Roboto"/>
                  <a:sym typeface="Roboto"/>
                </a:rPr>
                <a:t>Python Program</a:t>
              </a:r>
              <a:endParaRPr sz="1600">
                <a:solidFill>
                  <a:schemeClr val="dk2"/>
                </a:solidFill>
                <a:latin typeface="Roboto"/>
                <a:ea typeface="Roboto"/>
                <a:cs typeface="Roboto"/>
                <a:sym typeface="Roboto"/>
              </a:endParaRPr>
            </a:p>
          </p:txBody>
        </p:sp>
        <p:sp>
          <p:nvSpPr>
            <p:cNvPr id="199" name="Google Shape;199;p29"/>
            <p:cNvSpPr txBox="1"/>
            <p:nvPr/>
          </p:nvSpPr>
          <p:spPr>
            <a:xfrm>
              <a:off x="3478949" y="2057125"/>
              <a:ext cx="2236200" cy="2615700"/>
            </a:xfrm>
            <a:prstGeom prst="rect">
              <a:avLst/>
            </a:prstGeom>
            <a:solidFill>
              <a:schemeClr val="lt2"/>
            </a:solid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a:buChar char="●"/>
              </a:pPr>
              <a:r>
                <a:rPr lang="en">
                  <a:latin typeface="Roboto"/>
                  <a:ea typeface="Roboto"/>
                  <a:cs typeface="Roboto"/>
                  <a:sym typeface="Roboto"/>
                </a:rPr>
                <a:t>Converts from time domain to frequency domain</a:t>
              </a:r>
              <a:endParaRPr>
                <a:latin typeface="Roboto"/>
                <a:ea typeface="Roboto"/>
                <a:cs typeface="Roboto"/>
                <a:sym typeface="Roboto"/>
              </a:endParaRPr>
            </a:p>
            <a:p>
              <a:pPr indent="-317500" lvl="1" marL="914400" rtl="0" algn="l">
                <a:lnSpc>
                  <a:spcPct val="115000"/>
                </a:lnSpc>
                <a:spcBef>
                  <a:spcPts val="0"/>
                </a:spcBef>
                <a:spcAft>
                  <a:spcPts val="0"/>
                </a:spcAft>
                <a:buSzPts val="1400"/>
                <a:buFont typeface="Roboto"/>
                <a:buChar char="○"/>
              </a:pPr>
              <a:r>
                <a:rPr lang="en">
                  <a:latin typeface="Roboto"/>
                  <a:ea typeface="Roboto"/>
                  <a:cs typeface="Roboto"/>
                  <a:sym typeface="Roboto"/>
                </a:rPr>
                <a:t>Fast Fourier Transform</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
                  <a:latin typeface="Roboto"/>
                  <a:ea typeface="Roboto"/>
                  <a:cs typeface="Roboto"/>
                  <a:sym typeface="Roboto"/>
                </a:rPr>
                <a:t>Backend program </a:t>
              </a:r>
              <a:endParaRPr>
                <a:latin typeface="Roboto"/>
                <a:ea typeface="Roboto"/>
                <a:cs typeface="Roboto"/>
                <a:sym typeface="Roboto"/>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Real-Time Tuner: Transform</a:t>
            </a:r>
            <a:endParaRPr/>
          </a:p>
        </p:txBody>
      </p:sp>
      <p:sp>
        <p:nvSpPr>
          <p:cNvPr id="205" name="Google Shape;205;p30"/>
          <p:cNvSpPr txBox="1"/>
          <p:nvPr>
            <p:ph idx="1" type="body"/>
          </p:nvPr>
        </p:nvSpPr>
        <p:spPr>
          <a:xfrm>
            <a:off x="311700" y="1152475"/>
            <a:ext cx="2921400" cy="8379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en" sz="2200"/>
              <a:t>Time Domain</a:t>
            </a:r>
            <a:endParaRPr sz="2200"/>
          </a:p>
        </p:txBody>
      </p:sp>
      <p:cxnSp>
        <p:nvCxnSpPr>
          <p:cNvPr id="206" name="Google Shape;206;p30"/>
          <p:cNvCxnSpPr>
            <a:stCxn id="205" idx="3"/>
            <a:endCxn id="207" idx="1"/>
          </p:cNvCxnSpPr>
          <p:nvPr/>
        </p:nvCxnSpPr>
        <p:spPr>
          <a:xfrm>
            <a:off x="3233100" y="1571425"/>
            <a:ext cx="2329500" cy="0"/>
          </a:xfrm>
          <a:prstGeom prst="straightConnector1">
            <a:avLst/>
          </a:prstGeom>
          <a:noFill/>
          <a:ln cap="flat" cmpd="sng" w="38100">
            <a:solidFill>
              <a:schemeClr val="dk2"/>
            </a:solidFill>
            <a:prstDash val="solid"/>
            <a:round/>
            <a:headEnd len="med" w="med" type="none"/>
            <a:tailEnd len="med" w="med" type="triangle"/>
          </a:ln>
        </p:spPr>
      </p:cxnSp>
      <p:sp>
        <p:nvSpPr>
          <p:cNvPr id="207" name="Google Shape;207;p30"/>
          <p:cNvSpPr txBox="1"/>
          <p:nvPr>
            <p:ph idx="1" type="body"/>
          </p:nvPr>
        </p:nvSpPr>
        <p:spPr>
          <a:xfrm>
            <a:off x="5562625" y="1152475"/>
            <a:ext cx="2921400" cy="8379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sz="2100"/>
              <a:t>Frequency </a:t>
            </a:r>
            <a:r>
              <a:rPr lang="en" sz="2100"/>
              <a:t>Domain</a:t>
            </a:r>
            <a:endParaRPr sz="2100"/>
          </a:p>
        </p:txBody>
      </p:sp>
      <p:pic>
        <p:nvPicPr>
          <p:cNvPr id="208" name="Google Shape;208;p30" title="Chart"/>
          <p:cNvPicPr preferRelativeResize="0"/>
          <p:nvPr/>
        </p:nvPicPr>
        <p:blipFill rotWithShape="1">
          <a:blip r:embed="rId3">
            <a:alphaModFix/>
          </a:blip>
          <a:srcRect b="0" l="5159" r="0" t="0"/>
          <a:stretch/>
        </p:blipFill>
        <p:spPr>
          <a:xfrm>
            <a:off x="58550" y="1894100"/>
            <a:ext cx="3750324" cy="2461526"/>
          </a:xfrm>
          <a:prstGeom prst="rect">
            <a:avLst/>
          </a:prstGeom>
          <a:noFill/>
          <a:ln>
            <a:noFill/>
          </a:ln>
        </p:spPr>
      </p:pic>
      <p:grpSp>
        <p:nvGrpSpPr>
          <p:cNvPr id="209" name="Google Shape;209;p30"/>
          <p:cNvGrpSpPr/>
          <p:nvPr/>
        </p:nvGrpSpPr>
        <p:grpSpPr>
          <a:xfrm>
            <a:off x="5274700" y="2028980"/>
            <a:ext cx="3363650" cy="2429295"/>
            <a:chOff x="5274700" y="2028980"/>
            <a:chExt cx="3363650" cy="2429295"/>
          </a:xfrm>
        </p:grpSpPr>
        <p:cxnSp>
          <p:nvCxnSpPr>
            <p:cNvPr id="210" name="Google Shape;210;p30"/>
            <p:cNvCxnSpPr/>
            <p:nvPr/>
          </p:nvCxnSpPr>
          <p:spPr>
            <a:xfrm>
              <a:off x="5274700" y="2094950"/>
              <a:ext cx="13200" cy="1832400"/>
            </a:xfrm>
            <a:prstGeom prst="straightConnector1">
              <a:avLst/>
            </a:prstGeom>
            <a:noFill/>
            <a:ln cap="flat" cmpd="sng" w="9525">
              <a:solidFill>
                <a:schemeClr val="dk2"/>
              </a:solidFill>
              <a:prstDash val="solid"/>
              <a:round/>
              <a:headEnd len="med" w="med" type="none"/>
              <a:tailEnd len="med" w="med" type="none"/>
            </a:ln>
          </p:spPr>
        </p:cxnSp>
        <p:cxnSp>
          <p:nvCxnSpPr>
            <p:cNvPr id="211" name="Google Shape;211;p30"/>
            <p:cNvCxnSpPr/>
            <p:nvPr/>
          </p:nvCxnSpPr>
          <p:spPr>
            <a:xfrm>
              <a:off x="5300875" y="3901075"/>
              <a:ext cx="3298200" cy="0"/>
            </a:xfrm>
            <a:prstGeom prst="straightConnector1">
              <a:avLst/>
            </a:prstGeom>
            <a:noFill/>
            <a:ln cap="flat" cmpd="sng" w="9525">
              <a:solidFill>
                <a:schemeClr val="dk2"/>
              </a:solidFill>
              <a:prstDash val="solid"/>
              <a:round/>
              <a:headEnd len="med" w="med" type="none"/>
              <a:tailEnd len="med" w="med" type="none"/>
            </a:ln>
          </p:spPr>
        </p:cxnSp>
        <p:sp>
          <p:nvSpPr>
            <p:cNvPr id="212" name="Google Shape;212;p30"/>
            <p:cNvSpPr/>
            <p:nvPr/>
          </p:nvSpPr>
          <p:spPr>
            <a:xfrm>
              <a:off x="5327050" y="2028980"/>
              <a:ext cx="3167250" cy="1875600"/>
            </a:xfrm>
            <a:custGeom>
              <a:rect b="b" l="l" r="r" t="t"/>
              <a:pathLst>
                <a:path extrusionOk="0" h="75024" w="126690">
                  <a:moveTo>
                    <a:pt x="0" y="72266"/>
                  </a:moveTo>
                  <a:cubicBezTo>
                    <a:pt x="1309" y="70783"/>
                    <a:pt x="4886" y="63454"/>
                    <a:pt x="7853" y="63367"/>
                  </a:cubicBezTo>
                  <a:cubicBezTo>
                    <a:pt x="10820" y="63280"/>
                    <a:pt x="14833" y="82301"/>
                    <a:pt x="17800" y="71743"/>
                  </a:cubicBezTo>
                  <a:cubicBezTo>
                    <a:pt x="20767" y="61186"/>
                    <a:pt x="23995" y="-65"/>
                    <a:pt x="25653" y="22"/>
                  </a:cubicBezTo>
                  <a:cubicBezTo>
                    <a:pt x="27311" y="109"/>
                    <a:pt x="25915" y="63105"/>
                    <a:pt x="27747" y="72266"/>
                  </a:cubicBezTo>
                  <a:cubicBezTo>
                    <a:pt x="29579" y="81427"/>
                    <a:pt x="32022" y="54816"/>
                    <a:pt x="36646" y="54990"/>
                  </a:cubicBezTo>
                  <a:cubicBezTo>
                    <a:pt x="41270" y="55165"/>
                    <a:pt x="49124" y="71306"/>
                    <a:pt x="55493" y="73313"/>
                  </a:cubicBezTo>
                  <a:cubicBezTo>
                    <a:pt x="61863" y="75320"/>
                    <a:pt x="62997" y="67293"/>
                    <a:pt x="74863" y="67031"/>
                  </a:cubicBezTo>
                  <a:cubicBezTo>
                    <a:pt x="86729" y="66769"/>
                    <a:pt x="118052" y="70958"/>
                    <a:pt x="126690" y="71743"/>
                  </a:cubicBezTo>
                </a:path>
              </a:pathLst>
            </a:custGeom>
            <a:noFill/>
            <a:ln cap="flat" cmpd="sng" w="28575">
              <a:solidFill>
                <a:schemeClr val="dk1"/>
              </a:solidFill>
              <a:prstDash val="solid"/>
              <a:round/>
              <a:headEnd len="med" w="med" type="none"/>
              <a:tailEnd len="med" w="med" type="none"/>
            </a:ln>
          </p:spPr>
        </p:sp>
        <p:sp>
          <p:nvSpPr>
            <p:cNvPr id="213" name="Google Shape;213;p30"/>
            <p:cNvSpPr txBox="1"/>
            <p:nvPr/>
          </p:nvSpPr>
          <p:spPr>
            <a:xfrm>
              <a:off x="6204000" y="4058075"/>
              <a:ext cx="1570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Frequency</a:t>
              </a:r>
              <a:endParaRPr>
                <a:latin typeface="Proxima Nova"/>
                <a:ea typeface="Proxima Nova"/>
                <a:cs typeface="Proxima Nova"/>
                <a:sym typeface="Proxima Nova"/>
              </a:endParaRPr>
            </a:p>
          </p:txBody>
        </p:sp>
        <p:sp>
          <p:nvSpPr>
            <p:cNvPr id="214" name="Google Shape;214;p30"/>
            <p:cNvSpPr txBox="1"/>
            <p:nvPr/>
          </p:nvSpPr>
          <p:spPr>
            <a:xfrm>
              <a:off x="5340150" y="3840275"/>
              <a:ext cx="3298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Proxima Nova"/>
                  <a:ea typeface="Proxima Nova"/>
                  <a:cs typeface="Proxima Nova"/>
                  <a:sym typeface="Proxima Nova"/>
                </a:rPr>
                <a:t>10</a:t>
              </a:r>
              <a:r>
                <a:rPr baseline="30000" lang="en" sz="1100">
                  <a:latin typeface="Proxima Nova"/>
                  <a:ea typeface="Proxima Nova"/>
                  <a:cs typeface="Proxima Nova"/>
                  <a:sym typeface="Proxima Nova"/>
                </a:rPr>
                <a:t>0</a:t>
              </a:r>
              <a:r>
                <a:rPr lang="en" sz="1100">
                  <a:latin typeface="Proxima Nova"/>
                  <a:ea typeface="Proxima Nova"/>
                  <a:cs typeface="Proxima Nova"/>
                  <a:sym typeface="Proxima Nova"/>
                </a:rPr>
                <a:t>	   </a:t>
              </a:r>
              <a:r>
                <a:rPr lang="en" sz="1100">
                  <a:latin typeface="Proxima Nova"/>
                  <a:ea typeface="Proxima Nova"/>
                  <a:cs typeface="Proxima Nova"/>
                  <a:sym typeface="Proxima Nova"/>
                </a:rPr>
                <a:t>10</a:t>
              </a:r>
              <a:r>
                <a:rPr baseline="30000" lang="en" sz="1100">
                  <a:latin typeface="Proxima Nova"/>
                  <a:ea typeface="Proxima Nova"/>
                  <a:cs typeface="Proxima Nova"/>
                  <a:sym typeface="Proxima Nova"/>
                </a:rPr>
                <a:t>1</a:t>
              </a:r>
              <a:r>
                <a:rPr lang="en" sz="1100">
                  <a:latin typeface="Proxima Nova"/>
                  <a:ea typeface="Proxima Nova"/>
                  <a:cs typeface="Proxima Nova"/>
                  <a:sym typeface="Proxima Nova"/>
                </a:rPr>
                <a:t>	       10</a:t>
              </a:r>
              <a:r>
                <a:rPr baseline="30000" lang="en" sz="1200">
                  <a:latin typeface="Proxima Nova"/>
                  <a:ea typeface="Proxima Nova"/>
                  <a:cs typeface="Proxima Nova"/>
                  <a:sym typeface="Proxima Nova"/>
                </a:rPr>
                <a:t>2</a:t>
              </a:r>
              <a:r>
                <a:rPr lang="en" sz="1100">
                  <a:latin typeface="Proxima Nova"/>
                  <a:ea typeface="Proxima Nova"/>
                  <a:cs typeface="Proxima Nova"/>
                  <a:sym typeface="Proxima Nova"/>
                </a:rPr>
                <a:t>	          10</a:t>
              </a:r>
              <a:r>
                <a:rPr baseline="30000" lang="en" sz="1100">
                  <a:latin typeface="Proxima Nova"/>
                  <a:ea typeface="Proxima Nova"/>
                  <a:cs typeface="Proxima Nova"/>
                  <a:sym typeface="Proxima Nova"/>
                </a:rPr>
                <a:t>3</a:t>
              </a:r>
              <a:r>
                <a:rPr lang="en" sz="1100">
                  <a:latin typeface="Proxima Nova"/>
                  <a:ea typeface="Proxima Nova"/>
                  <a:cs typeface="Proxima Nova"/>
                  <a:sym typeface="Proxima Nova"/>
                </a:rPr>
                <a:t>          </a:t>
              </a:r>
              <a:r>
                <a:rPr lang="en" sz="1100">
                  <a:latin typeface="Proxima Nova"/>
                  <a:ea typeface="Proxima Nova"/>
                  <a:cs typeface="Proxima Nova"/>
                  <a:sym typeface="Proxima Nova"/>
                </a:rPr>
                <a:t>10</a:t>
              </a:r>
              <a:r>
                <a:rPr baseline="30000" lang="en" sz="1100">
                  <a:latin typeface="Proxima Nova"/>
                  <a:ea typeface="Proxima Nova"/>
                  <a:cs typeface="Proxima Nova"/>
                  <a:sym typeface="Proxima Nova"/>
                </a:rPr>
                <a:t>4</a:t>
              </a:r>
              <a:r>
                <a:rPr lang="en" sz="1100">
                  <a:latin typeface="Proxima Nova"/>
                  <a:ea typeface="Proxima Nova"/>
                  <a:cs typeface="Proxima Nova"/>
                  <a:sym typeface="Proxima Nova"/>
                </a:rPr>
                <a:t>	   10</a:t>
              </a:r>
              <a:r>
                <a:rPr baseline="30000" lang="en" sz="1100">
                  <a:latin typeface="Proxima Nova"/>
                  <a:ea typeface="Proxima Nova"/>
                  <a:cs typeface="Proxima Nova"/>
                  <a:sym typeface="Proxima Nova"/>
                </a:rPr>
                <a:t>5</a:t>
              </a:r>
              <a:endParaRPr baseline="30000" sz="1100">
                <a:latin typeface="Proxima Nova"/>
                <a:ea typeface="Proxima Nova"/>
                <a:cs typeface="Proxima Nova"/>
                <a:sym typeface="Proxima Nova"/>
              </a:endParaRPr>
            </a:p>
          </p:txBody>
        </p:sp>
      </p:grpSp>
      <p:sp>
        <p:nvSpPr>
          <p:cNvPr id="215" name="Google Shape;215;p30"/>
          <p:cNvSpPr txBox="1"/>
          <p:nvPr/>
        </p:nvSpPr>
        <p:spPr>
          <a:xfrm rot="-5400000">
            <a:off x="4294750" y="2839275"/>
            <a:ext cx="1559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Decibels</a:t>
            </a:r>
            <a:endParaRPr>
              <a:latin typeface="Proxima Nova"/>
              <a:ea typeface="Proxima Nova"/>
              <a:cs typeface="Proxima Nova"/>
              <a:sym typeface="Proxima Nov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Real-Time Tuner: Fast Fourier Transform</a:t>
            </a:r>
            <a:endParaRPr/>
          </a:p>
        </p:txBody>
      </p:sp>
      <p:pic>
        <p:nvPicPr>
          <p:cNvPr id="221" name="Google Shape;221;p31"/>
          <p:cNvPicPr preferRelativeResize="0"/>
          <p:nvPr/>
        </p:nvPicPr>
        <p:blipFill>
          <a:blip r:embed="rId3">
            <a:alphaModFix/>
          </a:blip>
          <a:stretch>
            <a:fillRect/>
          </a:stretch>
        </p:blipFill>
        <p:spPr>
          <a:xfrm>
            <a:off x="479600" y="1327175"/>
            <a:ext cx="8048625" cy="2133600"/>
          </a:xfrm>
          <a:prstGeom prst="rect">
            <a:avLst/>
          </a:prstGeom>
          <a:noFill/>
          <a:ln>
            <a:noFill/>
          </a:ln>
        </p:spPr>
      </p:pic>
      <p:sp>
        <p:nvSpPr>
          <p:cNvPr id="222" name="Google Shape;222;p31"/>
          <p:cNvSpPr txBox="1"/>
          <p:nvPr/>
        </p:nvSpPr>
        <p:spPr>
          <a:xfrm>
            <a:off x="479600" y="3460775"/>
            <a:ext cx="2918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N = Series of Complex Numbers</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rPr lang="en">
                <a:solidFill>
                  <a:schemeClr val="dk1"/>
                </a:solidFill>
                <a:latin typeface="Proxima Nova"/>
                <a:ea typeface="Proxima Nova"/>
                <a:cs typeface="Proxima Nova"/>
                <a:sym typeface="Proxima Nova"/>
              </a:rPr>
              <a:t>k</a:t>
            </a:r>
            <a:r>
              <a:rPr lang="en">
                <a:solidFill>
                  <a:schemeClr val="dk1"/>
                </a:solidFill>
                <a:latin typeface="Proxima Nova"/>
                <a:ea typeface="Proxima Nova"/>
                <a:cs typeface="Proxima Nova"/>
                <a:sym typeface="Proxima Nova"/>
              </a:rPr>
              <a:t> = Wavenumber</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rPr lang="en">
                <a:solidFill>
                  <a:schemeClr val="dk1"/>
                </a:solidFill>
                <a:latin typeface="Proxima Nova"/>
                <a:ea typeface="Proxima Nova"/>
                <a:cs typeface="Proxima Nova"/>
                <a:sym typeface="Proxima Nova"/>
              </a:rPr>
              <a:t>n</a:t>
            </a:r>
            <a:r>
              <a:rPr lang="en">
                <a:solidFill>
                  <a:schemeClr val="dk1"/>
                </a:solidFill>
                <a:latin typeface="Proxima Nova"/>
                <a:ea typeface="Proxima Nova"/>
                <a:cs typeface="Proxima Nova"/>
                <a:sym typeface="Proxima Nova"/>
              </a:rPr>
              <a:t> = Iteration</a:t>
            </a:r>
            <a:endParaRPr>
              <a:solidFill>
                <a:schemeClr val="dk1"/>
              </a:solidFill>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Objectives</a:t>
            </a:r>
            <a:endParaRPr/>
          </a:p>
        </p:txBody>
      </p:sp>
      <p:sp>
        <p:nvSpPr>
          <p:cNvPr id="63" name="Google Shape;63;p14"/>
          <p:cNvSpPr txBox="1"/>
          <p:nvPr>
            <p:ph idx="1" type="body"/>
          </p:nvPr>
        </p:nvSpPr>
        <p:spPr>
          <a:xfrm>
            <a:off x="311700" y="1063825"/>
            <a:ext cx="8520600" cy="3913500"/>
          </a:xfrm>
          <a:prstGeom prst="rect">
            <a:avLst/>
          </a:prstGeom>
        </p:spPr>
        <p:txBody>
          <a:bodyPr anchorCtr="0" anchor="t" bIns="91425" lIns="91425" spcFirstLastPara="1" rIns="91425" wrap="square" tIns="91425">
            <a:normAutofit lnSpcReduction="20000"/>
          </a:bodyPr>
          <a:lstStyle/>
          <a:p>
            <a:pPr indent="457200" lvl="0" marL="0" rtl="0" algn="just">
              <a:spcBef>
                <a:spcPts val="0"/>
              </a:spcBef>
              <a:spcAft>
                <a:spcPts val="0"/>
              </a:spcAft>
              <a:buNone/>
            </a:pPr>
            <a:r>
              <a:rPr b="1" lang="en">
                <a:solidFill>
                  <a:srgbClr val="4285F4"/>
                </a:solidFill>
              </a:rPr>
              <a:t>Main Objective: </a:t>
            </a:r>
            <a:r>
              <a:rPr lang="en">
                <a:solidFill>
                  <a:srgbClr val="4285F4"/>
                </a:solidFill>
              </a:rPr>
              <a:t>Rapid prototype a </a:t>
            </a:r>
            <a:r>
              <a:rPr lang="en">
                <a:solidFill>
                  <a:srgbClr val="4285F4"/>
                </a:solidFill>
              </a:rPr>
              <a:t>prosthetic</a:t>
            </a:r>
            <a:r>
              <a:rPr lang="en">
                <a:solidFill>
                  <a:srgbClr val="4285F4"/>
                </a:solidFill>
              </a:rPr>
              <a:t> hand device with trumpet playing capabilities and integrated learning features focused around non-physical aspects of trumpet playing.</a:t>
            </a:r>
            <a:endParaRPr>
              <a:solidFill>
                <a:srgbClr val="4285F4"/>
              </a:solidFill>
            </a:endParaRPr>
          </a:p>
          <a:p>
            <a:pPr indent="-342900" lvl="0" marL="1371600" rtl="0" algn="l">
              <a:lnSpc>
                <a:spcPct val="150000"/>
              </a:lnSpc>
              <a:spcBef>
                <a:spcPts val="1000"/>
              </a:spcBef>
              <a:spcAft>
                <a:spcPts val="0"/>
              </a:spcAft>
              <a:buClr>
                <a:srgbClr val="4285F4"/>
              </a:buClr>
              <a:buSzPts val="1800"/>
              <a:buChar char="●"/>
            </a:pPr>
            <a:r>
              <a:rPr b="1" lang="en">
                <a:solidFill>
                  <a:srgbClr val="4285F4"/>
                </a:solidFill>
              </a:rPr>
              <a:t>Valve Actuation : </a:t>
            </a:r>
            <a:r>
              <a:rPr lang="en">
                <a:solidFill>
                  <a:srgbClr val="4285F4"/>
                </a:solidFill>
              </a:rPr>
              <a:t>Prototype mechanical system capable of actuating valves in time with sheet music.</a:t>
            </a:r>
            <a:endParaRPr>
              <a:solidFill>
                <a:srgbClr val="4285F4"/>
              </a:solidFill>
            </a:endParaRPr>
          </a:p>
          <a:p>
            <a:pPr indent="-342900" lvl="0" marL="1371600" rtl="0" algn="l">
              <a:lnSpc>
                <a:spcPct val="150000"/>
              </a:lnSpc>
              <a:spcBef>
                <a:spcPts val="0"/>
              </a:spcBef>
              <a:spcAft>
                <a:spcPts val="0"/>
              </a:spcAft>
              <a:buClr>
                <a:srgbClr val="4285F4"/>
              </a:buClr>
              <a:buSzPts val="1800"/>
              <a:buChar char="●"/>
            </a:pPr>
            <a:r>
              <a:rPr b="1" lang="en">
                <a:solidFill>
                  <a:srgbClr val="4285F4"/>
                </a:solidFill>
              </a:rPr>
              <a:t>Alignment: </a:t>
            </a:r>
            <a:r>
              <a:rPr lang="en">
                <a:solidFill>
                  <a:srgbClr val="4285F4"/>
                </a:solidFill>
              </a:rPr>
              <a:t>Prototype</a:t>
            </a:r>
            <a:r>
              <a:rPr lang="en">
                <a:solidFill>
                  <a:srgbClr val="4285F4"/>
                </a:solidFill>
              </a:rPr>
              <a:t> feedback system to alert player of </a:t>
            </a:r>
            <a:r>
              <a:rPr lang="en">
                <a:solidFill>
                  <a:srgbClr val="4285F4"/>
                </a:solidFill>
              </a:rPr>
              <a:t>prosthetic</a:t>
            </a:r>
            <a:r>
              <a:rPr lang="en">
                <a:solidFill>
                  <a:srgbClr val="4285F4"/>
                </a:solidFill>
              </a:rPr>
              <a:t> misalignment.</a:t>
            </a:r>
            <a:endParaRPr>
              <a:solidFill>
                <a:srgbClr val="4285F4"/>
              </a:solidFill>
            </a:endParaRPr>
          </a:p>
          <a:p>
            <a:pPr indent="-342900" lvl="0" marL="1371600" rtl="0" algn="l">
              <a:lnSpc>
                <a:spcPct val="150000"/>
              </a:lnSpc>
              <a:spcBef>
                <a:spcPts val="0"/>
              </a:spcBef>
              <a:spcAft>
                <a:spcPts val="0"/>
              </a:spcAft>
              <a:buClr>
                <a:srgbClr val="4285F4"/>
              </a:buClr>
              <a:buSzPts val="1800"/>
              <a:buChar char="●"/>
            </a:pPr>
            <a:r>
              <a:rPr b="1" lang="en">
                <a:solidFill>
                  <a:srgbClr val="4285F4"/>
                </a:solidFill>
              </a:rPr>
              <a:t>Rhythm</a:t>
            </a:r>
            <a:r>
              <a:rPr b="1" lang="en">
                <a:solidFill>
                  <a:srgbClr val="4285F4"/>
                </a:solidFill>
              </a:rPr>
              <a:t>:</a:t>
            </a:r>
            <a:r>
              <a:rPr lang="en">
                <a:solidFill>
                  <a:srgbClr val="4285F4"/>
                </a:solidFill>
              </a:rPr>
              <a:t> </a:t>
            </a:r>
            <a:r>
              <a:rPr lang="en">
                <a:solidFill>
                  <a:srgbClr val="4285F4"/>
                </a:solidFill>
              </a:rPr>
              <a:t>Prototype</a:t>
            </a:r>
            <a:r>
              <a:rPr lang="en">
                <a:solidFill>
                  <a:srgbClr val="4285F4"/>
                </a:solidFill>
              </a:rPr>
              <a:t> visual aid for </a:t>
            </a:r>
            <a:r>
              <a:rPr lang="en">
                <a:solidFill>
                  <a:srgbClr val="4285F4"/>
                </a:solidFill>
              </a:rPr>
              <a:t>timekeeping</a:t>
            </a:r>
            <a:r>
              <a:rPr lang="en">
                <a:solidFill>
                  <a:srgbClr val="4285F4"/>
                </a:solidFill>
              </a:rPr>
              <a:t> and mouth </a:t>
            </a:r>
            <a:r>
              <a:rPr lang="en">
                <a:solidFill>
                  <a:srgbClr val="4285F4"/>
                </a:solidFill>
              </a:rPr>
              <a:t>aperture to automated hand syncing.</a:t>
            </a:r>
            <a:endParaRPr>
              <a:solidFill>
                <a:srgbClr val="4285F4"/>
              </a:solidFill>
            </a:endParaRPr>
          </a:p>
          <a:p>
            <a:pPr indent="-342900" lvl="0" marL="1371600" rtl="0" algn="l">
              <a:lnSpc>
                <a:spcPct val="150000"/>
              </a:lnSpc>
              <a:spcBef>
                <a:spcPts val="0"/>
              </a:spcBef>
              <a:spcAft>
                <a:spcPts val="0"/>
              </a:spcAft>
              <a:buClr>
                <a:srgbClr val="4285F4"/>
              </a:buClr>
              <a:buSzPts val="1800"/>
              <a:buChar char="●"/>
            </a:pPr>
            <a:r>
              <a:rPr b="1" lang="en">
                <a:solidFill>
                  <a:srgbClr val="4285F4"/>
                </a:solidFill>
              </a:rPr>
              <a:t>Tone: </a:t>
            </a:r>
            <a:r>
              <a:rPr lang="en">
                <a:solidFill>
                  <a:srgbClr val="4285F4"/>
                </a:solidFill>
              </a:rPr>
              <a:t>Prototype </a:t>
            </a:r>
            <a:r>
              <a:rPr lang="en">
                <a:solidFill>
                  <a:srgbClr val="4285F4"/>
                </a:solidFill>
              </a:rPr>
              <a:t>live feedback system that evaluates the played note’s tone. </a:t>
            </a:r>
            <a:endParaRPr>
              <a:solidFill>
                <a:srgbClr val="4285F4"/>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Real-Time Tuner: </a:t>
            </a:r>
            <a:r>
              <a:rPr lang="en"/>
              <a:t>Oscilloscope</a:t>
            </a:r>
            <a:endParaRPr/>
          </a:p>
        </p:txBody>
      </p:sp>
      <p:sp>
        <p:nvSpPr>
          <p:cNvPr id="228" name="Google Shape;228;p32"/>
          <p:cNvSpPr txBox="1"/>
          <p:nvPr>
            <p:ph idx="1" type="body"/>
          </p:nvPr>
        </p:nvSpPr>
        <p:spPr>
          <a:xfrm>
            <a:off x="311700" y="1152475"/>
            <a:ext cx="27774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Measurement taken on Analog Discovery 2 Oscilloscope</a:t>
            </a:r>
            <a:endParaRPr/>
          </a:p>
          <a:p>
            <a:pPr indent="-342900" lvl="0" marL="457200" rtl="0" algn="l">
              <a:spcBef>
                <a:spcPts val="0"/>
              </a:spcBef>
              <a:spcAft>
                <a:spcPts val="0"/>
              </a:spcAft>
              <a:buSzPts val="1800"/>
              <a:buChar char="●"/>
            </a:pPr>
            <a:r>
              <a:rPr lang="en"/>
              <a:t>Constant C4 note played</a:t>
            </a:r>
            <a:endParaRPr/>
          </a:p>
          <a:p>
            <a:pPr indent="-342900" lvl="0" marL="457200" rtl="0" algn="l">
              <a:spcBef>
                <a:spcPts val="0"/>
              </a:spcBef>
              <a:spcAft>
                <a:spcPts val="0"/>
              </a:spcAft>
              <a:buSzPts val="1800"/>
              <a:buChar char="●"/>
            </a:pPr>
            <a:r>
              <a:rPr lang="en"/>
              <a:t>Unstable signal</a:t>
            </a:r>
            <a:endParaRPr/>
          </a:p>
        </p:txBody>
      </p:sp>
      <p:pic>
        <p:nvPicPr>
          <p:cNvPr id="229" name="Google Shape;229;p32" title="20-59-05.mp4">
            <a:hlinkClick r:id="rId3"/>
          </p:cNvPr>
          <p:cNvPicPr preferRelativeResize="0"/>
          <p:nvPr/>
        </p:nvPicPr>
        <p:blipFill>
          <a:blip r:embed="rId4">
            <a:alphaModFix/>
          </a:blip>
          <a:stretch>
            <a:fillRect/>
          </a:stretch>
        </p:blipFill>
        <p:spPr>
          <a:xfrm>
            <a:off x="3293775" y="1017725"/>
            <a:ext cx="4301050" cy="3225775"/>
          </a:xfrm>
          <a:prstGeom prst="rect">
            <a:avLst/>
          </a:prstGeom>
          <a:noFill/>
          <a:ln>
            <a:noFill/>
          </a:ln>
        </p:spPr>
      </p:pic>
      <p:sp>
        <p:nvSpPr>
          <p:cNvPr id="230" name="Google Shape;230;p32"/>
          <p:cNvSpPr txBox="1"/>
          <p:nvPr/>
        </p:nvSpPr>
        <p:spPr>
          <a:xfrm>
            <a:off x="3293771" y="4383175"/>
            <a:ext cx="45036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Video 4</a:t>
            </a:r>
            <a:r>
              <a:rPr b="1" lang="en" sz="1200">
                <a:latin typeface="Proxima Nova"/>
                <a:ea typeface="Proxima Nova"/>
                <a:cs typeface="Proxima Nova"/>
                <a:sym typeface="Proxima Nova"/>
              </a:rPr>
              <a:t>: </a:t>
            </a:r>
            <a:r>
              <a:rPr lang="en" sz="1200">
                <a:latin typeface="Proxima Nova"/>
                <a:ea typeface="Proxima Nova"/>
                <a:cs typeface="Proxima Nova"/>
                <a:sym typeface="Proxima Nova"/>
              </a:rPr>
              <a:t>Oscilloscope output from electret microphone</a:t>
            </a:r>
            <a:endParaRPr sz="1200">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Real-Time Tuner: Analog vs. Digital</a:t>
            </a:r>
            <a:endParaRPr/>
          </a:p>
        </p:txBody>
      </p:sp>
      <p:sp>
        <p:nvSpPr>
          <p:cNvPr id="236" name="Google Shape;236;p33"/>
          <p:cNvSpPr txBox="1"/>
          <p:nvPr>
            <p:ph idx="1" type="body"/>
          </p:nvPr>
        </p:nvSpPr>
        <p:spPr>
          <a:xfrm>
            <a:off x="311700" y="115247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i="1" lang="en" sz="2000"/>
              <a:t>Problem: </a:t>
            </a:r>
            <a:r>
              <a:rPr lang="en" sz="2000"/>
              <a:t>RaspberryPi’s only accept digital inputs.</a:t>
            </a:r>
            <a:endParaRPr sz="2000"/>
          </a:p>
        </p:txBody>
      </p:sp>
      <p:sp>
        <p:nvSpPr>
          <p:cNvPr id="237" name="Google Shape;237;p33"/>
          <p:cNvSpPr txBox="1"/>
          <p:nvPr/>
        </p:nvSpPr>
        <p:spPr>
          <a:xfrm>
            <a:off x="667825" y="1634550"/>
            <a:ext cx="2512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dk1"/>
                </a:solidFill>
                <a:latin typeface="Alfa Slab One"/>
                <a:ea typeface="Alfa Slab One"/>
                <a:cs typeface="Alfa Slab One"/>
                <a:sym typeface="Alfa Slab One"/>
              </a:rPr>
              <a:t>Digital</a:t>
            </a:r>
            <a:endParaRPr sz="2800">
              <a:solidFill>
                <a:schemeClr val="dk1"/>
              </a:solidFill>
              <a:latin typeface="Alfa Slab One"/>
              <a:ea typeface="Alfa Slab One"/>
              <a:cs typeface="Alfa Slab One"/>
              <a:sym typeface="Alfa Slab One"/>
            </a:endParaRPr>
          </a:p>
        </p:txBody>
      </p:sp>
      <p:sp>
        <p:nvSpPr>
          <p:cNvPr id="238" name="Google Shape;238;p33"/>
          <p:cNvSpPr txBox="1"/>
          <p:nvPr/>
        </p:nvSpPr>
        <p:spPr>
          <a:xfrm>
            <a:off x="5256975" y="1642350"/>
            <a:ext cx="25128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500">
                <a:solidFill>
                  <a:schemeClr val="dk1"/>
                </a:solidFill>
                <a:latin typeface="Alfa Slab One"/>
                <a:ea typeface="Alfa Slab One"/>
                <a:cs typeface="Alfa Slab One"/>
                <a:sym typeface="Alfa Slab One"/>
              </a:rPr>
              <a:t>Analog</a:t>
            </a:r>
            <a:endParaRPr sz="2500">
              <a:solidFill>
                <a:schemeClr val="dk1"/>
              </a:solidFill>
              <a:latin typeface="Alfa Slab One"/>
              <a:ea typeface="Alfa Slab One"/>
              <a:cs typeface="Alfa Slab One"/>
              <a:sym typeface="Alfa Slab One"/>
            </a:endParaRPr>
          </a:p>
        </p:txBody>
      </p:sp>
      <p:grpSp>
        <p:nvGrpSpPr>
          <p:cNvPr id="239" name="Google Shape;239;p33"/>
          <p:cNvGrpSpPr/>
          <p:nvPr/>
        </p:nvGrpSpPr>
        <p:grpSpPr>
          <a:xfrm>
            <a:off x="890300" y="2304350"/>
            <a:ext cx="2010975" cy="1169700"/>
            <a:chOff x="890300" y="2304350"/>
            <a:chExt cx="2010975" cy="1169700"/>
          </a:xfrm>
        </p:grpSpPr>
        <p:sp>
          <p:nvSpPr>
            <p:cNvPr id="240" name="Google Shape;240;p33"/>
            <p:cNvSpPr txBox="1"/>
            <p:nvPr/>
          </p:nvSpPr>
          <p:spPr>
            <a:xfrm>
              <a:off x="890300" y="2304350"/>
              <a:ext cx="8508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400">
                  <a:latin typeface="Alfa Slab One"/>
                  <a:ea typeface="Alfa Slab One"/>
                  <a:cs typeface="Alfa Slab One"/>
                  <a:sym typeface="Alfa Slab One"/>
                </a:rPr>
                <a:t>0</a:t>
              </a:r>
              <a:endParaRPr sz="6300">
                <a:latin typeface="Alfa Slab One"/>
                <a:ea typeface="Alfa Slab One"/>
                <a:cs typeface="Alfa Slab One"/>
                <a:sym typeface="Alfa Slab One"/>
              </a:endParaRPr>
            </a:p>
          </p:txBody>
        </p:sp>
        <p:sp>
          <p:nvSpPr>
            <p:cNvPr id="241" name="Google Shape;241;p33"/>
            <p:cNvSpPr txBox="1"/>
            <p:nvPr/>
          </p:nvSpPr>
          <p:spPr>
            <a:xfrm>
              <a:off x="2050475" y="2304350"/>
              <a:ext cx="850800" cy="116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400">
                  <a:latin typeface="Alfa Slab One"/>
                  <a:ea typeface="Alfa Slab One"/>
                  <a:cs typeface="Alfa Slab One"/>
                  <a:sym typeface="Alfa Slab One"/>
                </a:rPr>
                <a:t>1</a:t>
              </a:r>
              <a:endParaRPr sz="6300">
                <a:latin typeface="Alfa Slab One"/>
                <a:ea typeface="Alfa Slab One"/>
                <a:cs typeface="Alfa Slab One"/>
                <a:sym typeface="Alfa Slab One"/>
              </a:endParaRPr>
            </a:p>
          </p:txBody>
        </p:sp>
        <p:sp>
          <p:nvSpPr>
            <p:cNvPr id="242" name="Google Shape;242;p33"/>
            <p:cNvSpPr txBox="1"/>
            <p:nvPr/>
          </p:nvSpPr>
          <p:spPr>
            <a:xfrm>
              <a:off x="1498825" y="2571750"/>
              <a:ext cx="8508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latin typeface="Alfa Slab One"/>
                  <a:ea typeface="Alfa Slab One"/>
                  <a:cs typeface="Alfa Slab One"/>
                  <a:sym typeface="Alfa Slab One"/>
                </a:rPr>
                <a:t>⋁</a:t>
              </a:r>
              <a:endParaRPr sz="2300">
                <a:latin typeface="Alfa Slab One"/>
                <a:ea typeface="Alfa Slab One"/>
                <a:cs typeface="Alfa Slab One"/>
                <a:sym typeface="Alfa Slab One"/>
              </a:endParaRPr>
            </a:p>
          </p:txBody>
        </p:sp>
      </p:grpSp>
      <p:sp>
        <p:nvSpPr>
          <p:cNvPr id="243" name="Google Shape;243;p33"/>
          <p:cNvSpPr txBox="1"/>
          <p:nvPr/>
        </p:nvSpPr>
        <p:spPr>
          <a:xfrm>
            <a:off x="4850925" y="2304350"/>
            <a:ext cx="3324900" cy="116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400">
                <a:latin typeface="Alfa Slab One"/>
                <a:ea typeface="Alfa Slab One"/>
                <a:cs typeface="Alfa Slab One"/>
                <a:sym typeface="Alfa Slab One"/>
              </a:rPr>
              <a:t>( 0 , </a:t>
            </a:r>
            <a:r>
              <a:rPr lang="en" sz="6400">
                <a:latin typeface="Alfa Slab One"/>
                <a:ea typeface="Alfa Slab One"/>
                <a:cs typeface="Alfa Slab One"/>
                <a:sym typeface="Alfa Slab One"/>
              </a:rPr>
              <a:t>1 )</a:t>
            </a:r>
            <a:endParaRPr sz="6300">
              <a:latin typeface="Alfa Slab One"/>
              <a:ea typeface="Alfa Slab One"/>
              <a:cs typeface="Alfa Slab One"/>
              <a:sym typeface="Alfa Slab One"/>
            </a:endParaRPr>
          </a:p>
        </p:txBody>
      </p:sp>
      <p:sp>
        <p:nvSpPr>
          <p:cNvPr id="244" name="Google Shape;244;p33"/>
          <p:cNvSpPr txBox="1"/>
          <p:nvPr>
            <p:ph idx="1" type="body"/>
          </p:nvPr>
        </p:nvSpPr>
        <p:spPr>
          <a:xfrm>
            <a:off x="1050238" y="3582175"/>
            <a:ext cx="1691100" cy="572700"/>
          </a:xfrm>
          <a:prstGeom prst="rect">
            <a:avLst/>
          </a:prstGeom>
        </p:spPr>
        <p:txBody>
          <a:bodyPr anchorCtr="0" anchor="t" bIns="91425" lIns="91425" spcFirstLastPara="1" rIns="91425" wrap="square" tIns="91425">
            <a:normAutofit fontScale="92500"/>
          </a:bodyPr>
          <a:lstStyle/>
          <a:p>
            <a:pPr indent="0" lvl="0" marL="0" rtl="0" algn="ctr">
              <a:spcBef>
                <a:spcPts val="0"/>
              </a:spcBef>
              <a:spcAft>
                <a:spcPts val="1200"/>
              </a:spcAft>
              <a:buNone/>
            </a:pPr>
            <a:r>
              <a:rPr lang="en" sz="2000"/>
              <a:t>Boolean Data</a:t>
            </a:r>
            <a:endParaRPr sz="2000"/>
          </a:p>
        </p:txBody>
      </p:sp>
      <p:sp>
        <p:nvSpPr>
          <p:cNvPr id="245" name="Google Shape;245;p33"/>
          <p:cNvSpPr txBox="1"/>
          <p:nvPr>
            <p:ph idx="1" type="body"/>
          </p:nvPr>
        </p:nvSpPr>
        <p:spPr>
          <a:xfrm>
            <a:off x="5414480" y="3582175"/>
            <a:ext cx="2355300" cy="572700"/>
          </a:xfrm>
          <a:prstGeom prst="rect">
            <a:avLst/>
          </a:prstGeom>
        </p:spPr>
        <p:txBody>
          <a:bodyPr anchorCtr="0" anchor="t" bIns="91425" lIns="91425" spcFirstLastPara="1" rIns="91425" wrap="square" tIns="91425">
            <a:normAutofit fontScale="77500"/>
          </a:bodyPr>
          <a:lstStyle/>
          <a:p>
            <a:pPr indent="0" lvl="0" marL="0" rtl="0" algn="ctr">
              <a:spcBef>
                <a:spcPts val="0"/>
              </a:spcBef>
              <a:spcAft>
                <a:spcPts val="1200"/>
              </a:spcAft>
              <a:buNone/>
            </a:pPr>
            <a:r>
              <a:rPr lang="en" sz="2387"/>
              <a:t>Continuous Data</a:t>
            </a:r>
            <a:endParaRPr sz="2387"/>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Real-Time Tuner: Results</a:t>
            </a:r>
            <a:endParaRPr/>
          </a:p>
        </p:txBody>
      </p:sp>
      <p:sp>
        <p:nvSpPr>
          <p:cNvPr id="251" name="Google Shape;251;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52" name="Google Shape;252;p34"/>
          <p:cNvSpPr txBox="1"/>
          <p:nvPr/>
        </p:nvSpPr>
        <p:spPr>
          <a:xfrm>
            <a:off x="1445165" y="4575175"/>
            <a:ext cx="63195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Video 5</a:t>
            </a:r>
            <a:r>
              <a:rPr b="1" lang="en" sz="1200">
                <a:latin typeface="Proxima Nova"/>
                <a:ea typeface="Proxima Nova"/>
                <a:cs typeface="Proxima Nova"/>
                <a:sym typeface="Proxima Nova"/>
              </a:rPr>
              <a:t>: </a:t>
            </a:r>
            <a:r>
              <a:rPr lang="en" sz="1200">
                <a:latin typeface="Proxima Nova"/>
                <a:ea typeface="Proxima Nova"/>
                <a:cs typeface="Proxima Nova"/>
                <a:sym typeface="Proxima Nova"/>
              </a:rPr>
              <a:t>Python program output from built in computer microphone</a:t>
            </a:r>
            <a:r>
              <a:rPr lang="en" sz="1200">
                <a:latin typeface="Proxima Nova"/>
                <a:ea typeface="Proxima Nova"/>
                <a:cs typeface="Proxima Nova"/>
                <a:sym typeface="Proxima Nova"/>
              </a:rPr>
              <a:t>. </a:t>
            </a:r>
            <a:endParaRPr sz="1200">
              <a:latin typeface="Proxima Nova"/>
              <a:ea typeface="Proxima Nova"/>
              <a:cs typeface="Proxima Nova"/>
              <a:sym typeface="Proxima Nova"/>
            </a:endParaRPr>
          </a:p>
        </p:txBody>
      </p:sp>
      <p:pic>
        <p:nvPicPr>
          <p:cNvPr id="253" name="Google Shape;253;p34" title="12-39-20.mp4">
            <a:hlinkClick r:id="rId3"/>
          </p:cNvPr>
          <p:cNvPicPr preferRelativeResize="0"/>
          <p:nvPr/>
        </p:nvPicPr>
        <p:blipFill>
          <a:blip r:embed="rId4">
            <a:alphaModFix/>
          </a:blip>
          <a:stretch>
            <a:fillRect/>
          </a:stretch>
        </p:blipFill>
        <p:spPr>
          <a:xfrm>
            <a:off x="2286000" y="1081950"/>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Conclusions</a:t>
            </a:r>
            <a:endParaRPr/>
          </a:p>
        </p:txBody>
      </p:sp>
      <p:pic>
        <p:nvPicPr>
          <p:cNvPr id="259" name="Google Shape;259;p35"/>
          <p:cNvPicPr preferRelativeResize="0"/>
          <p:nvPr/>
        </p:nvPicPr>
        <p:blipFill rotWithShape="1">
          <a:blip r:embed="rId3">
            <a:alphaModFix/>
          </a:blip>
          <a:srcRect b="4032" l="9683" r="11909" t="5747"/>
          <a:stretch/>
        </p:blipFill>
        <p:spPr>
          <a:xfrm>
            <a:off x="503400" y="1116275"/>
            <a:ext cx="3994426" cy="3447225"/>
          </a:xfrm>
          <a:prstGeom prst="rect">
            <a:avLst/>
          </a:prstGeom>
          <a:noFill/>
          <a:ln cap="flat" cmpd="sng" w="19050">
            <a:solidFill>
              <a:schemeClr val="dk2"/>
            </a:solidFill>
            <a:prstDash val="solid"/>
            <a:round/>
            <a:headEnd len="sm" w="sm" type="none"/>
            <a:tailEnd len="sm" w="sm" type="none"/>
          </a:ln>
        </p:spPr>
      </p:pic>
      <p:sp>
        <p:nvSpPr>
          <p:cNvPr id="260" name="Google Shape;260;p35"/>
          <p:cNvSpPr txBox="1"/>
          <p:nvPr/>
        </p:nvSpPr>
        <p:spPr>
          <a:xfrm>
            <a:off x="68470" y="4568875"/>
            <a:ext cx="47796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Figure 9: </a:t>
            </a:r>
            <a:r>
              <a:rPr lang="en" sz="1200">
                <a:latin typeface="Proxima Nova"/>
                <a:ea typeface="Proxima Nova"/>
                <a:cs typeface="Proxima Nova"/>
                <a:sym typeface="Proxima Nova"/>
              </a:rPr>
              <a:t>Perspective view of Hand-et V2 rotating.</a:t>
            </a:r>
            <a:endParaRPr sz="1200">
              <a:latin typeface="Proxima Nova"/>
              <a:ea typeface="Proxima Nova"/>
              <a:cs typeface="Proxima Nova"/>
              <a:sym typeface="Proxima Nova"/>
            </a:endParaRPr>
          </a:p>
        </p:txBody>
      </p:sp>
      <p:sp>
        <p:nvSpPr>
          <p:cNvPr id="261" name="Google Shape;261;p35"/>
          <p:cNvSpPr txBox="1"/>
          <p:nvPr>
            <p:ph idx="1" type="body"/>
          </p:nvPr>
        </p:nvSpPr>
        <p:spPr>
          <a:xfrm>
            <a:off x="3581900" y="963775"/>
            <a:ext cx="5474400" cy="3974400"/>
          </a:xfrm>
          <a:prstGeom prst="rect">
            <a:avLst/>
          </a:prstGeom>
        </p:spPr>
        <p:txBody>
          <a:bodyPr anchorCtr="0" anchor="t" bIns="91425" lIns="91425" spcFirstLastPara="1" rIns="91425" wrap="square" tIns="91425">
            <a:normAutofit fontScale="92500"/>
          </a:bodyPr>
          <a:lstStyle/>
          <a:p>
            <a:pPr indent="-334327" lvl="0" marL="1371600" rtl="0" algn="l">
              <a:lnSpc>
                <a:spcPct val="150000"/>
              </a:lnSpc>
              <a:spcBef>
                <a:spcPts val="0"/>
              </a:spcBef>
              <a:spcAft>
                <a:spcPts val="0"/>
              </a:spcAft>
              <a:buClr>
                <a:srgbClr val="4285F4"/>
              </a:buClr>
              <a:buSzPct val="100000"/>
              <a:buChar char="●"/>
            </a:pPr>
            <a:r>
              <a:rPr b="1" lang="en">
                <a:solidFill>
                  <a:srgbClr val="4285F4"/>
                </a:solidFill>
              </a:rPr>
              <a:t>Alignment:</a:t>
            </a:r>
            <a:r>
              <a:rPr lang="en">
                <a:solidFill>
                  <a:srgbClr val="4285F4"/>
                </a:solidFill>
              </a:rPr>
              <a:t> Successful calibrated and implementation of pressure sensor system.</a:t>
            </a:r>
            <a:endParaRPr>
              <a:solidFill>
                <a:srgbClr val="4285F4"/>
              </a:solidFill>
            </a:endParaRPr>
          </a:p>
          <a:p>
            <a:pPr indent="-334327" lvl="0" marL="1371600" rtl="0" algn="l">
              <a:lnSpc>
                <a:spcPct val="150000"/>
              </a:lnSpc>
              <a:spcBef>
                <a:spcPts val="0"/>
              </a:spcBef>
              <a:spcAft>
                <a:spcPts val="0"/>
              </a:spcAft>
              <a:buClr>
                <a:srgbClr val="4285F4"/>
              </a:buClr>
              <a:buSzPct val="100000"/>
              <a:buChar char="●"/>
            </a:pPr>
            <a:r>
              <a:rPr b="1" lang="en">
                <a:solidFill>
                  <a:srgbClr val="4285F4"/>
                </a:solidFill>
              </a:rPr>
              <a:t>Rhythm:</a:t>
            </a:r>
            <a:r>
              <a:rPr lang="en">
                <a:solidFill>
                  <a:srgbClr val="4285F4"/>
                </a:solidFill>
              </a:rPr>
              <a:t> Visual metronome </a:t>
            </a:r>
            <a:r>
              <a:rPr lang="en">
                <a:solidFill>
                  <a:srgbClr val="4285F4"/>
                </a:solidFill>
              </a:rPr>
              <a:t>successfully</a:t>
            </a:r>
            <a:r>
              <a:rPr lang="en">
                <a:solidFill>
                  <a:srgbClr val="4285F4"/>
                </a:solidFill>
              </a:rPr>
              <a:t> implemented in GUI and LED system.</a:t>
            </a:r>
            <a:endParaRPr>
              <a:solidFill>
                <a:srgbClr val="4285F4"/>
              </a:solidFill>
            </a:endParaRPr>
          </a:p>
          <a:p>
            <a:pPr indent="-334327" lvl="0" marL="1371600" rtl="0" algn="l">
              <a:lnSpc>
                <a:spcPct val="150000"/>
              </a:lnSpc>
              <a:spcBef>
                <a:spcPts val="0"/>
              </a:spcBef>
              <a:spcAft>
                <a:spcPts val="0"/>
              </a:spcAft>
              <a:buClr>
                <a:srgbClr val="4285F4"/>
              </a:buClr>
              <a:buSzPct val="100000"/>
              <a:buChar char="●"/>
            </a:pPr>
            <a:r>
              <a:rPr b="1" lang="en">
                <a:solidFill>
                  <a:srgbClr val="4285F4"/>
                </a:solidFill>
              </a:rPr>
              <a:t>Tone: </a:t>
            </a:r>
            <a:r>
              <a:rPr lang="en">
                <a:solidFill>
                  <a:srgbClr val="4285F4"/>
                </a:solidFill>
              </a:rPr>
              <a:t>Frequency based tuning device concept developed. </a:t>
            </a:r>
            <a:endParaRPr>
              <a:solidFill>
                <a:schemeClr val="accent3"/>
              </a:solidFill>
            </a:endParaRPr>
          </a:p>
          <a:p>
            <a:pPr indent="-334327" lvl="0" marL="1371600" rtl="0" algn="l">
              <a:lnSpc>
                <a:spcPct val="150000"/>
              </a:lnSpc>
              <a:spcBef>
                <a:spcPts val="0"/>
              </a:spcBef>
              <a:spcAft>
                <a:spcPts val="0"/>
              </a:spcAft>
              <a:buClr>
                <a:srgbClr val="4285F4"/>
              </a:buClr>
              <a:buSzPct val="100000"/>
              <a:buChar char="●"/>
            </a:pPr>
            <a:r>
              <a:rPr b="1" lang="en">
                <a:solidFill>
                  <a:srgbClr val="4285F4"/>
                </a:solidFill>
              </a:rPr>
              <a:t>Valve Actuation:</a:t>
            </a:r>
            <a:r>
              <a:rPr lang="en">
                <a:solidFill>
                  <a:srgbClr val="4285F4"/>
                </a:solidFill>
              </a:rPr>
              <a:t> Ultimately unsuccessful after multiple iterations of the force translation mechanism.</a:t>
            </a:r>
            <a:endParaRPr>
              <a:solidFill>
                <a:srgbClr val="4285F4"/>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HAND-et V3?</a:t>
            </a:r>
            <a:endParaRPr/>
          </a:p>
        </p:txBody>
      </p:sp>
      <p:pic>
        <p:nvPicPr>
          <p:cNvPr id="267" name="Google Shape;267;p36"/>
          <p:cNvPicPr preferRelativeResize="0"/>
          <p:nvPr/>
        </p:nvPicPr>
        <p:blipFill>
          <a:blip r:embed="rId3">
            <a:alphaModFix/>
          </a:blip>
          <a:stretch>
            <a:fillRect/>
          </a:stretch>
        </p:blipFill>
        <p:spPr>
          <a:xfrm>
            <a:off x="407975" y="1017713"/>
            <a:ext cx="2695726" cy="3575826"/>
          </a:xfrm>
          <a:prstGeom prst="rect">
            <a:avLst/>
          </a:prstGeom>
          <a:noFill/>
          <a:ln cap="flat" cmpd="sng" w="19050">
            <a:solidFill>
              <a:srgbClr val="000000"/>
            </a:solidFill>
            <a:prstDash val="solid"/>
            <a:round/>
            <a:headEnd len="sm" w="sm" type="none"/>
            <a:tailEnd len="sm" w="sm" type="none"/>
          </a:ln>
        </p:spPr>
      </p:pic>
      <p:sp>
        <p:nvSpPr>
          <p:cNvPr id="268" name="Google Shape;268;p36"/>
          <p:cNvSpPr txBox="1"/>
          <p:nvPr/>
        </p:nvSpPr>
        <p:spPr>
          <a:xfrm>
            <a:off x="68487" y="4568875"/>
            <a:ext cx="3374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Figure 10: </a:t>
            </a:r>
            <a:r>
              <a:rPr lang="en" sz="1200">
                <a:latin typeface="Proxima Nova"/>
                <a:ea typeface="Proxima Nova"/>
                <a:cs typeface="Proxima Nova"/>
                <a:sym typeface="Proxima Nova"/>
              </a:rPr>
              <a:t>Perspective view of multi-solenoid system with extension plate.</a:t>
            </a:r>
            <a:r>
              <a:rPr lang="en" sz="1200">
                <a:latin typeface="Proxima Nova"/>
                <a:ea typeface="Proxima Nova"/>
                <a:cs typeface="Proxima Nova"/>
                <a:sym typeface="Proxima Nova"/>
              </a:rPr>
              <a:t> </a:t>
            </a:r>
            <a:endParaRPr sz="1200">
              <a:latin typeface="Proxima Nova"/>
              <a:ea typeface="Proxima Nova"/>
              <a:cs typeface="Proxima Nova"/>
              <a:sym typeface="Proxima Nova"/>
            </a:endParaRPr>
          </a:p>
        </p:txBody>
      </p:sp>
      <p:sp>
        <p:nvSpPr>
          <p:cNvPr id="269" name="Google Shape;269;p36"/>
          <p:cNvSpPr txBox="1"/>
          <p:nvPr>
            <p:ph idx="1" type="body"/>
          </p:nvPr>
        </p:nvSpPr>
        <p:spPr>
          <a:xfrm>
            <a:off x="3279350" y="868625"/>
            <a:ext cx="5864700" cy="42543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a:solidFill>
                  <a:srgbClr val="4285F4"/>
                </a:solidFill>
              </a:rPr>
              <a:t>The focus of further research and prototyping should be aimed at developing a </a:t>
            </a:r>
            <a:r>
              <a:rPr b="1" lang="en">
                <a:solidFill>
                  <a:srgbClr val="4285F4"/>
                </a:solidFill>
              </a:rPr>
              <a:t>robust</a:t>
            </a:r>
            <a:r>
              <a:rPr b="1" lang="en">
                <a:solidFill>
                  <a:srgbClr val="4285F4"/>
                </a:solidFill>
              </a:rPr>
              <a:t> mechanical system for the </a:t>
            </a:r>
            <a:r>
              <a:rPr b="1" lang="en">
                <a:solidFill>
                  <a:srgbClr val="4285F4"/>
                </a:solidFill>
              </a:rPr>
              <a:t>actuation</a:t>
            </a:r>
            <a:r>
              <a:rPr b="1" lang="en">
                <a:solidFill>
                  <a:srgbClr val="4285F4"/>
                </a:solidFill>
              </a:rPr>
              <a:t> of the trumpet valves.</a:t>
            </a:r>
            <a:endParaRPr b="1">
              <a:solidFill>
                <a:srgbClr val="4285F4"/>
              </a:solidFill>
            </a:endParaRPr>
          </a:p>
          <a:p>
            <a:pPr indent="-342900" lvl="0" marL="914400" rtl="0" algn="l">
              <a:lnSpc>
                <a:spcPct val="115000"/>
              </a:lnSpc>
              <a:spcBef>
                <a:spcPts val="0"/>
              </a:spcBef>
              <a:spcAft>
                <a:spcPts val="0"/>
              </a:spcAft>
              <a:buClr>
                <a:srgbClr val="4285F4"/>
              </a:buClr>
              <a:buSzPts val="1800"/>
              <a:buChar char="●"/>
            </a:pPr>
            <a:r>
              <a:rPr b="1" lang="en">
                <a:solidFill>
                  <a:srgbClr val="4285F4"/>
                </a:solidFill>
              </a:rPr>
              <a:t>Servo Implementation: </a:t>
            </a:r>
            <a:r>
              <a:rPr lang="en">
                <a:solidFill>
                  <a:srgbClr val="4285F4"/>
                </a:solidFill>
              </a:rPr>
              <a:t>Higher torque and force </a:t>
            </a:r>
            <a:r>
              <a:rPr lang="en">
                <a:solidFill>
                  <a:srgbClr val="4285F4"/>
                </a:solidFill>
              </a:rPr>
              <a:t>capabilities</a:t>
            </a:r>
            <a:r>
              <a:rPr lang="en">
                <a:solidFill>
                  <a:srgbClr val="4285F4"/>
                </a:solidFill>
              </a:rPr>
              <a:t> in same volume.</a:t>
            </a:r>
            <a:endParaRPr>
              <a:solidFill>
                <a:srgbClr val="4285F4"/>
              </a:solidFill>
            </a:endParaRPr>
          </a:p>
          <a:p>
            <a:pPr indent="-342900" lvl="0" marL="914400" rtl="0" algn="l">
              <a:lnSpc>
                <a:spcPct val="115000"/>
              </a:lnSpc>
              <a:spcBef>
                <a:spcPts val="0"/>
              </a:spcBef>
              <a:spcAft>
                <a:spcPts val="0"/>
              </a:spcAft>
              <a:buClr>
                <a:srgbClr val="4285F4"/>
              </a:buClr>
              <a:buSzPts val="1800"/>
              <a:buChar char="●"/>
            </a:pPr>
            <a:r>
              <a:rPr b="1" lang="en">
                <a:solidFill>
                  <a:srgbClr val="4285F4"/>
                </a:solidFill>
              </a:rPr>
              <a:t>Linear to Rotary Movement: </a:t>
            </a:r>
            <a:r>
              <a:rPr lang="en">
                <a:solidFill>
                  <a:srgbClr val="4285F4"/>
                </a:solidFill>
              </a:rPr>
              <a:t>Finger and actuator movement match. Rotary movement from servos allows for two </a:t>
            </a:r>
            <a:r>
              <a:rPr lang="en">
                <a:solidFill>
                  <a:srgbClr val="4285F4"/>
                </a:solidFill>
              </a:rPr>
              <a:t>opportunities for lever arms. </a:t>
            </a:r>
            <a:endParaRPr>
              <a:solidFill>
                <a:srgbClr val="4285F4"/>
              </a:solidFill>
            </a:endParaRPr>
          </a:p>
          <a:p>
            <a:pPr indent="-342900" lvl="0" marL="914400" rtl="0" algn="l">
              <a:lnSpc>
                <a:spcPct val="115000"/>
              </a:lnSpc>
              <a:spcBef>
                <a:spcPts val="0"/>
              </a:spcBef>
              <a:spcAft>
                <a:spcPts val="0"/>
              </a:spcAft>
              <a:buClr>
                <a:srgbClr val="4285F4"/>
              </a:buClr>
              <a:buSzPts val="1800"/>
              <a:buChar char="●"/>
            </a:pPr>
            <a:r>
              <a:rPr b="1" lang="en">
                <a:solidFill>
                  <a:srgbClr val="4285F4"/>
                </a:solidFill>
              </a:rPr>
              <a:t>Force Translation</a:t>
            </a:r>
            <a:r>
              <a:rPr b="1" lang="en">
                <a:solidFill>
                  <a:srgbClr val="4285F4"/>
                </a:solidFill>
              </a:rPr>
              <a:t>: </a:t>
            </a:r>
            <a:r>
              <a:rPr b="1" lang="en">
                <a:solidFill>
                  <a:srgbClr val="4285F4"/>
                </a:solidFill>
              </a:rPr>
              <a:t> </a:t>
            </a:r>
            <a:r>
              <a:rPr lang="en">
                <a:solidFill>
                  <a:srgbClr val="4285F4"/>
                </a:solidFill>
              </a:rPr>
              <a:t>Utilizing</a:t>
            </a:r>
            <a:r>
              <a:rPr lang="en">
                <a:solidFill>
                  <a:srgbClr val="4285F4"/>
                </a:solidFill>
              </a:rPr>
              <a:t> on-</a:t>
            </a:r>
            <a:r>
              <a:rPr lang="en">
                <a:solidFill>
                  <a:srgbClr val="4285F4"/>
                </a:solidFill>
              </a:rPr>
              <a:t>stretch</a:t>
            </a:r>
            <a:r>
              <a:rPr lang="en">
                <a:solidFill>
                  <a:srgbClr val="4285F4"/>
                </a:solidFill>
              </a:rPr>
              <a:t> cabling or string allows for consistent force on all </a:t>
            </a:r>
            <a:r>
              <a:rPr lang="en">
                <a:solidFill>
                  <a:srgbClr val="4285F4"/>
                </a:solidFill>
              </a:rPr>
              <a:t>components</a:t>
            </a:r>
            <a:r>
              <a:rPr lang="en">
                <a:solidFill>
                  <a:srgbClr val="4285F4"/>
                </a:solidFill>
              </a:rPr>
              <a:t> which </a:t>
            </a:r>
            <a:r>
              <a:rPr lang="en">
                <a:solidFill>
                  <a:srgbClr val="4285F4"/>
                </a:solidFill>
              </a:rPr>
              <a:t>increases repeatability.</a:t>
            </a:r>
            <a:endParaRPr>
              <a:solidFill>
                <a:srgbClr val="4285F4"/>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HAND-et V3?</a:t>
            </a:r>
            <a:endParaRPr/>
          </a:p>
        </p:txBody>
      </p:sp>
      <p:sp>
        <p:nvSpPr>
          <p:cNvPr id="275" name="Google Shape;275;p37"/>
          <p:cNvSpPr txBox="1"/>
          <p:nvPr>
            <p:ph idx="1" type="body"/>
          </p:nvPr>
        </p:nvSpPr>
        <p:spPr>
          <a:xfrm>
            <a:off x="148825" y="868625"/>
            <a:ext cx="8995200" cy="42543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a:solidFill>
                  <a:srgbClr val="4285F4"/>
                </a:solidFill>
              </a:rPr>
              <a:t>The focus of further research and prototyping should be aimed at developing an electronic tuner with an analog microcontroller.</a:t>
            </a:r>
            <a:endParaRPr b="1">
              <a:solidFill>
                <a:srgbClr val="4285F4"/>
              </a:solidFill>
            </a:endParaRPr>
          </a:p>
          <a:p>
            <a:pPr indent="-342900" lvl="0" marL="914400" rtl="0" algn="l">
              <a:lnSpc>
                <a:spcPct val="115000"/>
              </a:lnSpc>
              <a:spcBef>
                <a:spcPts val="0"/>
              </a:spcBef>
              <a:spcAft>
                <a:spcPts val="0"/>
              </a:spcAft>
              <a:buClr>
                <a:srgbClr val="4285F4"/>
              </a:buClr>
              <a:buSzPts val="1800"/>
              <a:buChar char="●"/>
            </a:pPr>
            <a:r>
              <a:rPr lang="en">
                <a:solidFill>
                  <a:srgbClr val="4285F4"/>
                </a:solidFill>
              </a:rPr>
              <a:t>An Analog input microcontroller should be developed/sourced out</a:t>
            </a:r>
            <a:endParaRPr>
              <a:solidFill>
                <a:srgbClr val="4285F4"/>
              </a:solidFill>
            </a:endParaRPr>
          </a:p>
          <a:p>
            <a:pPr indent="-342900" lvl="0" marL="914400" rtl="0" algn="l">
              <a:lnSpc>
                <a:spcPct val="115000"/>
              </a:lnSpc>
              <a:spcBef>
                <a:spcPts val="0"/>
              </a:spcBef>
              <a:spcAft>
                <a:spcPts val="0"/>
              </a:spcAft>
              <a:buClr>
                <a:srgbClr val="4285F4"/>
              </a:buClr>
              <a:buSzPts val="1800"/>
              <a:buChar char="●"/>
            </a:pPr>
            <a:r>
              <a:rPr lang="en">
                <a:solidFill>
                  <a:srgbClr val="4285F4"/>
                </a:solidFill>
              </a:rPr>
              <a:t>A more robust program should be developed</a:t>
            </a:r>
            <a:endParaRPr>
              <a:solidFill>
                <a:srgbClr val="4285F4"/>
              </a:solidFill>
            </a:endParaRPr>
          </a:p>
          <a:p>
            <a:pPr indent="-342900" lvl="0" marL="914400" rtl="0" algn="l">
              <a:lnSpc>
                <a:spcPct val="115000"/>
              </a:lnSpc>
              <a:spcBef>
                <a:spcPts val="0"/>
              </a:spcBef>
              <a:spcAft>
                <a:spcPts val="0"/>
              </a:spcAft>
              <a:buClr>
                <a:srgbClr val="4285F4"/>
              </a:buClr>
              <a:buSzPts val="1800"/>
              <a:buChar char="●"/>
            </a:pPr>
            <a:r>
              <a:rPr lang="en">
                <a:solidFill>
                  <a:srgbClr val="4285F4"/>
                </a:solidFill>
              </a:rPr>
              <a:t>Noise filters should be applied to the signal</a:t>
            </a:r>
            <a:endParaRPr>
              <a:solidFill>
                <a:srgbClr val="4285F4"/>
              </a:solidFill>
            </a:endParaRPr>
          </a:p>
        </p:txBody>
      </p:sp>
      <p:pic>
        <p:nvPicPr>
          <p:cNvPr id="276" name="Google Shape;276;p37"/>
          <p:cNvPicPr preferRelativeResize="0"/>
          <p:nvPr/>
        </p:nvPicPr>
        <p:blipFill>
          <a:blip r:embed="rId3">
            <a:alphaModFix/>
          </a:blip>
          <a:stretch>
            <a:fillRect/>
          </a:stretch>
        </p:blipFill>
        <p:spPr>
          <a:xfrm>
            <a:off x="1945862" y="3128800"/>
            <a:ext cx="5401127" cy="18892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Background/Importance</a:t>
            </a:r>
            <a:endParaRPr/>
          </a:p>
        </p:txBody>
      </p:sp>
      <p:sp>
        <p:nvSpPr>
          <p:cNvPr id="69" name="Google Shape;69;p15"/>
          <p:cNvSpPr txBox="1"/>
          <p:nvPr/>
        </p:nvSpPr>
        <p:spPr>
          <a:xfrm>
            <a:off x="4148000" y="959475"/>
            <a:ext cx="4892700" cy="3658500"/>
          </a:xfrm>
          <a:prstGeom prst="rect">
            <a:avLst/>
          </a:prstGeom>
          <a:noFill/>
          <a:ln>
            <a:noFill/>
          </a:ln>
        </p:spPr>
        <p:txBody>
          <a:bodyPr anchorCtr="0" anchor="t" bIns="91425" lIns="91425" spcFirstLastPara="1" rIns="91425" wrap="square" tIns="91425">
            <a:noAutofit/>
          </a:bodyPr>
          <a:lstStyle/>
          <a:p>
            <a:pPr indent="-370840" lvl="0" marL="457200" rtl="0" algn="l">
              <a:lnSpc>
                <a:spcPct val="150000"/>
              </a:lnSpc>
              <a:spcBef>
                <a:spcPts val="0"/>
              </a:spcBef>
              <a:spcAft>
                <a:spcPts val="0"/>
              </a:spcAft>
              <a:buClr>
                <a:srgbClr val="4285F4"/>
              </a:buClr>
              <a:buSzPts val="2240"/>
              <a:buFont typeface="Proxima Nova"/>
              <a:buChar char="-"/>
            </a:pPr>
            <a:r>
              <a:rPr b="1" lang="en" sz="2240">
                <a:solidFill>
                  <a:srgbClr val="4285F4"/>
                </a:solidFill>
                <a:latin typeface="Proxima Nova"/>
                <a:ea typeface="Proxima Nova"/>
                <a:cs typeface="Proxima Nova"/>
                <a:sym typeface="Proxima Nova"/>
              </a:rPr>
              <a:t>Improve amputee mental health.</a:t>
            </a:r>
            <a:endParaRPr b="1" sz="2240">
              <a:solidFill>
                <a:srgbClr val="4285F4"/>
              </a:solidFill>
              <a:latin typeface="Proxima Nova"/>
              <a:ea typeface="Proxima Nova"/>
              <a:cs typeface="Proxima Nova"/>
              <a:sym typeface="Proxima Nova"/>
            </a:endParaRPr>
          </a:p>
          <a:p>
            <a:pPr indent="-370840" lvl="0" marL="457200" rtl="0" algn="l">
              <a:lnSpc>
                <a:spcPct val="150000"/>
              </a:lnSpc>
              <a:spcBef>
                <a:spcPts val="0"/>
              </a:spcBef>
              <a:spcAft>
                <a:spcPts val="0"/>
              </a:spcAft>
              <a:buClr>
                <a:srgbClr val="4285F4"/>
              </a:buClr>
              <a:buSzPts val="2240"/>
              <a:buFont typeface="Proxima Nova"/>
              <a:buChar char="-"/>
            </a:pPr>
            <a:r>
              <a:rPr b="1" lang="en" sz="2240">
                <a:solidFill>
                  <a:srgbClr val="4285F4"/>
                </a:solidFill>
                <a:latin typeface="Proxima Nova"/>
                <a:ea typeface="Proxima Nova"/>
                <a:cs typeface="Proxima Nova"/>
                <a:sym typeface="Proxima Nova"/>
              </a:rPr>
              <a:t>Lower barrier of entry for a new therapy and hobby.</a:t>
            </a:r>
            <a:endParaRPr b="1" sz="2240">
              <a:solidFill>
                <a:srgbClr val="4285F4"/>
              </a:solidFill>
              <a:latin typeface="Proxima Nova"/>
              <a:ea typeface="Proxima Nova"/>
              <a:cs typeface="Proxima Nova"/>
              <a:sym typeface="Proxima Nova"/>
            </a:endParaRPr>
          </a:p>
          <a:p>
            <a:pPr indent="-370840" lvl="0" marL="457200" rtl="0" algn="l">
              <a:lnSpc>
                <a:spcPct val="150000"/>
              </a:lnSpc>
              <a:spcBef>
                <a:spcPts val="0"/>
              </a:spcBef>
              <a:spcAft>
                <a:spcPts val="0"/>
              </a:spcAft>
              <a:buClr>
                <a:srgbClr val="4285F4"/>
              </a:buClr>
              <a:buSzPts val="2240"/>
              <a:buFont typeface="Proxima Nova"/>
              <a:buChar char="-"/>
            </a:pPr>
            <a:r>
              <a:rPr b="1" lang="en" sz="2240">
                <a:solidFill>
                  <a:srgbClr val="4285F4"/>
                </a:solidFill>
                <a:latin typeface="Proxima Nova"/>
                <a:ea typeface="Proxima Nova"/>
                <a:cs typeface="Proxima Nova"/>
                <a:sym typeface="Proxima Nova"/>
              </a:rPr>
              <a:t>Optimize individual practice sessions.</a:t>
            </a:r>
            <a:endParaRPr b="1" sz="2240">
              <a:solidFill>
                <a:srgbClr val="4285F4"/>
              </a:solidFill>
              <a:latin typeface="Proxima Nova"/>
              <a:ea typeface="Proxima Nova"/>
              <a:cs typeface="Proxima Nova"/>
              <a:sym typeface="Proxima Nova"/>
            </a:endParaRPr>
          </a:p>
          <a:p>
            <a:pPr indent="-370840" lvl="0" marL="457200" rtl="0" algn="l">
              <a:lnSpc>
                <a:spcPct val="150000"/>
              </a:lnSpc>
              <a:spcBef>
                <a:spcPts val="0"/>
              </a:spcBef>
              <a:spcAft>
                <a:spcPts val="0"/>
              </a:spcAft>
              <a:buClr>
                <a:srgbClr val="4285F4"/>
              </a:buClr>
              <a:buSzPts val="2240"/>
              <a:buFont typeface="Proxima Nova"/>
              <a:buChar char="-"/>
            </a:pPr>
            <a:r>
              <a:rPr b="1" lang="en" sz="2240">
                <a:solidFill>
                  <a:schemeClr val="dk1"/>
                </a:solidFill>
                <a:latin typeface="Proxima Nova"/>
                <a:ea typeface="Proxima Nova"/>
                <a:cs typeface="Proxima Nova"/>
                <a:sym typeface="Proxima Nova"/>
              </a:rPr>
              <a:t>Innovate and develop upon previous work.</a:t>
            </a:r>
            <a:endParaRPr b="1" sz="2240">
              <a:solidFill>
                <a:srgbClr val="4285F4"/>
              </a:solidFill>
              <a:latin typeface="Proxima Nova"/>
              <a:ea typeface="Proxima Nova"/>
              <a:cs typeface="Proxima Nova"/>
              <a:sym typeface="Proxima Nova"/>
            </a:endParaRPr>
          </a:p>
        </p:txBody>
      </p:sp>
      <p:pic>
        <p:nvPicPr>
          <p:cNvPr id="70" name="Google Shape;70;p15"/>
          <p:cNvPicPr preferRelativeResize="0"/>
          <p:nvPr/>
        </p:nvPicPr>
        <p:blipFill>
          <a:blip r:embed="rId3">
            <a:alphaModFix/>
          </a:blip>
          <a:stretch>
            <a:fillRect/>
          </a:stretch>
        </p:blipFill>
        <p:spPr>
          <a:xfrm>
            <a:off x="1116425" y="1017725"/>
            <a:ext cx="2737779" cy="3542001"/>
          </a:xfrm>
          <a:prstGeom prst="rect">
            <a:avLst/>
          </a:prstGeom>
          <a:noFill/>
          <a:ln cap="flat" cmpd="sng" w="19050">
            <a:solidFill>
              <a:srgbClr val="666666"/>
            </a:solidFill>
            <a:prstDash val="solid"/>
            <a:round/>
            <a:headEnd len="sm" w="sm" type="none"/>
            <a:tailEnd len="sm" w="sm" type="none"/>
          </a:ln>
        </p:spPr>
      </p:pic>
      <p:sp>
        <p:nvSpPr>
          <p:cNvPr id="71" name="Google Shape;71;p15"/>
          <p:cNvSpPr txBox="1"/>
          <p:nvPr/>
        </p:nvSpPr>
        <p:spPr>
          <a:xfrm>
            <a:off x="685012" y="4648563"/>
            <a:ext cx="36006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Figure 1: </a:t>
            </a:r>
            <a:r>
              <a:rPr lang="en" sz="1200">
                <a:latin typeface="Proxima Nova"/>
                <a:ea typeface="Proxima Nova"/>
                <a:cs typeface="Proxima Nova"/>
                <a:sym typeface="Proxima Nova"/>
              </a:rPr>
              <a:t>Front view of Hand-et version 1. </a:t>
            </a:r>
            <a:endParaRPr sz="1200">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Proposal</a:t>
            </a:r>
            <a:endParaRPr/>
          </a:p>
        </p:txBody>
      </p:sp>
      <p:pic>
        <p:nvPicPr>
          <p:cNvPr id="77" name="Google Shape;77;p16"/>
          <p:cNvPicPr preferRelativeResize="0"/>
          <p:nvPr/>
        </p:nvPicPr>
        <p:blipFill rotWithShape="1">
          <a:blip r:embed="rId3">
            <a:alphaModFix/>
          </a:blip>
          <a:srcRect b="3624" l="-12340" r="-7234" t="7114"/>
          <a:stretch/>
        </p:blipFill>
        <p:spPr>
          <a:xfrm>
            <a:off x="439988" y="1017725"/>
            <a:ext cx="3730771" cy="3599200"/>
          </a:xfrm>
          <a:prstGeom prst="rect">
            <a:avLst/>
          </a:prstGeom>
          <a:noFill/>
          <a:ln cap="flat" cmpd="sng" w="25400">
            <a:solidFill>
              <a:srgbClr val="000000"/>
            </a:solidFill>
            <a:prstDash val="solid"/>
            <a:miter lim="8000"/>
            <a:headEnd len="sm" w="sm" type="none"/>
            <a:tailEnd len="sm" w="sm" type="none"/>
          </a:ln>
        </p:spPr>
      </p:pic>
      <p:sp>
        <p:nvSpPr>
          <p:cNvPr id="78" name="Google Shape;78;p16"/>
          <p:cNvSpPr txBox="1"/>
          <p:nvPr/>
        </p:nvSpPr>
        <p:spPr>
          <a:xfrm>
            <a:off x="4776100" y="1347100"/>
            <a:ext cx="4225200" cy="3367800"/>
          </a:xfrm>
          <a:prstGeom prst="rect">
            <a:avLst/>
          </a:prstGeom>
          <a:noFill/>
          <a:ln>
            <a:noFill/>
          </a:ln>
        </p:spPr>
        <p:txBody>
          <a:bodyPr anchorCtr="0" anchor="t" bIns="91425" lIns="91425" spcFirstLastPara="1" rIns="91425" wrap="square" tIns="91425">
            <a:noAutofit/>
          </a:bodyPr>
          <a:lstStyle/>
          <a:p>
            <a:pPr indent="-370840" lvl="0" marL="457200" rtl="0" algn="l">
              <a:lnSpc>
                <a:spcPct val="200000"/>
              </a:lnSpc>
              <a:spcBef>
                <a:spcPts val="0"/>
              </a:spcBef>
              <a:spcAft>
                <a:spcPts val="0"/>
              </a:spcAft>
              <a:buClr>
                <a:srgbClr val="4285F4"/>
              </a:buClr>
              <a:buSzPts val="2240"/>
              <a:buFont typeface="Proxima Nova"/>
              <a:buChar char="-"/>
            </a:pPr>
            <a:r>
              <a:rPr b="1" lang="en" sz="2240">
                <a:solidFill>
                  <a:srgbClr val="4285F4"/>
                </a:solidFill>
                <a:latin typeface="Proxima Nova"/>
                <a:ea typeface="Proxima Nova"/>
                <a:cs typeface="Proxima Nova"/>
                <a:sym typeface="Proxima Nova"/>
              </a:rPr>
              <a:t>Hand-et Redesign</a:t>
            </a:r>
            <a:endParaRPr b="1" sz="2240">
              <a:solidFill>
                <a:srgbClr val="4285F4"/>
              </a:solidFill>
              <a:latin typeface="Proxima Nova"/>
              <a:ea typeface="Proxima Nova"/>
              <a:cs typeface="Proxima Nova"/>
              <a:sym typeface="Proxima Nova"/>
            </a:endParaRPr>
          </a:p>
          <a:p>
            <a:pPr indent="-370840" lvl="0" marL="457200" rtl="0" algn="l">
              <a:lnSpc>
                <a:spcPct val="200000"/>
              </a:lnSpc>
              <a:spcBef>
                <a:spcPts val="0"/>
              </a:spcBef>
              <a:spcAft>
                <a:spcPts val="0"/>
              </a:spcAft>
              <a:buClr>
                <a:srgbClr val="4285F4"/>
              </a:buClr>
              <a:buSzPts val="2240"/>
              <a:buFont typeface="Proxima Nova"/>
              <a:buChar char="-"/>
            </a:pPr>
            <a:r>
              <a:rPr b="1" lang="en" sz="2240">
                <a:solidFill>
                  <a:srgbClr val="4285F4"/>
                </a:solidFill>
                <a:latin typeface="Proxima Nova"/>
                <a:ea typeface="Proxima Nova"/>
                <a:cs typeface="Proxima Nova"/>
                <a:sym typeface="Proxima Nova"/>
              </a:rPr>
              <a:t>Alignment Pressure Sensor</a:t>
            </a:r>
            <a:endParaRPr b="1" sz="2240">
              <a:solidFill>
                <a:srgbClr val="4285F4"/>
              </a:solidFill>
              <a:latin typeface="Proxima Nova"/>
              <a:ea typeface="Proxima Nova"/>
              <a:cs typeface="Proxima Nova"/>
              <a:sym typeface="Proxima Nova"/>
            </a:endParaRPr>
          </a:p>
          <a:p>
            <a:pPr indent="-370840" lvl="0" marL="457200" rtl="0" algn="l">
              <a:lnSpc>
                <a:spcPct val="200000"/>
              </a:lnSpc>
              <a:spcBef>
                <a:spcPts val="0"/>
              </a:spcBef>
              <a:spcAft>
                <a:spcPts val="0"/>
              </a:spcAft>
              <a:buClr>
                <a:srgbClr val="4285F4"/>
              </a:buClr>
              <a:buSzPts val="2240"/>
              <a:buFont typeface="Proxima Nova"/>
              <a:buChar char="-"/>
            </a:pPr>
            <a:r>
              <a:rPr b="1" lang="en" sz="2240">
                <a:solidFill>
                  <a:srgbClr val="4285F4"/>
                </a:solidFill>
                <a:latin typeface="Proxima Nova"/>
                <a:ea typeface="Proxima Nova"/>
                <a:cs typeface="Proxima Nova"/>
                <a:sym typeface="Proxima Nova"/>
              </a:rPr>
              <a:t>Visual Metronome</a:t>
            </a:r>
            <a:endParaRPr b="1" sz="2240">
              <a:solidFill>
                <a:srgbClr val="4285F4"/>
              </a:solidFill>
              <a:latin typeface="Proxima Nova"/>
              <a:ea typeface="Proxima Nova"/>
              <a:cs typeface="Proxima Nova"/>
              <a:sym typeface="Proxima Nova"/>
            </a:endParaRPr>
          </a:p>
          <a:p>
            <a:pPr indent="-370840" lvl="0" marL="457200" rtl="0" algn="l">
              <a:lnSpc>
                <a:spcPct val="200000"/>
              </a:lnSpc>
              <a:spcBef>
                <a:spcPts val="0"/>
              </a:spcBef>
              <a:spcAft>
                <a:spcPts val="0"/>
              </a:spcAft>
              <a:buClr>
                <a:srgbClr val="4285F4"/>
              </a:buClr>
              <a:buSzPts val="2240"/>
              <a:buFont typeface="Proxima Nova"/>
              <a:buChar char="-"/>
            </a:pPr>
            <a:r>
              <a:rPr b="1" lang="en" sz="2240">
                <a:solidFill>
                  <a:srgbClr val="4285F4"/>
                </a:solidFill>
                <a:latin typeface="Proxima Nova"/>
                <a:ea typeface="Proxima Nova"/>
                <a:cs typeface="Proxima Nova"/>
                <a:sym typeface="Proxima Nova"/>
              </a:rPr>
              <a:t>Real-time Tuner</a:t>
            </a:r>
            <a:endParaRPr b="1" sz="2240">
              <a:solidFill>
                <a:srgbClr val="4285F4"/>
              </a:solidFill>
              <a:latin typeface="Proxima Nova"/>
              <a:ea typeface="Proxima Nova"/>
              <a:cs typeface="Proxima Nova"/>
              <a:sym typeface="Proxima Nova"/>
            </a:endParaRPr>
          </a:p>
        </p:txBody>
      </p:sp>
      <p:sp>
        <p:nvSpPr>
          <p:cNvPr id="79" name="Google Shape;79;p16"/>
          <p:cNvSpPr txBox="1"/>
          <p:nvPr/>
        </p:nvSpPr>
        <p:spPr>
          <a:xfrm>
            <a:off x="255775" y="4616925"/>
            <a:ext cx="40992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Figure 2: </a:t>
            </a:r>
            <a:r>
              <a:rPr lang="en" sz="1200">
                <a:latin typeface="Proxima Nova"/>
                <a:ea typeface="Proxima Nova"/>
                <a:cs typeface="Proxima Nova"/>
                <a:sym typeface="Proxima Nova"/>
              </a:rPr>
              <a:t>Perspective angled view of proposed Hand-et V2 design.</a:t>
            </a:r>
            <a:endParaRPr sz="1200">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Hand </a:t>
            </a:r>
            <a:r>
              <a:rPr lang="en"/>
              <a:t>Redesign</a:t>
            </a:r>
            <a:endParaRPr/>
          </a:p>
        </p:txBody>
      </p:sp>
      <p:pic>
        <p:nvPicPr>
          <p:cNvPr id="85" name="Google Shape;85;p17"/>
          <p:cNvPicPr preferRelativeResize="0"/>
          <p:nvPr/>
        </p:nvPicPr>
        <p:blipFill rotWithShape="1">
          <a:blip r:embed="rId3">
            <a:alphaModFix/>
          </a:blip>
          <a:srcRect b="8277" l="0" r="0" t="11517"/>
          <a:stretch/>
        </p:blipFill>
        <p:spPr>
          <a:xfrm>
            <a:off x="224150" y="1421500"/>
            <a:ext cx="2830428" cy="2937001"/>
          </a:xfrm>
          <a:prstGeom prst="rect">
            <a:avLst/>
          </a:prstGeom>
          <a:noFill/>
          <a:ln cap="flat" cmpd="sng" w="19050">
            <a:solidFill>
              <a:schemeClr val="dk2"/>
            </a:solidFill>
            <a:prstDash val="solid"/>
            <a:round/>
            <a:headEnd len="sm" w="sm" type="none"/>
            <a:tailEnd len="sm" w="sm" type="none"/>
          </a:ln>
        </p:spPr>
      </p:pic>
      <p:pic>
        <p:nvPicPr>
          <p:cNvPr id="86" name="Google Shape;86;p17"/>
          <p:cNvPicPr preferRelativeResize="0"/>
          <p:nvPr/>
        </p:nvPicPr>
        <p:blipFill rotWithShape="1">
          <a:blip r:embed="rId4">
            <a:alphaModFix/>
          </a:blip>
          <a:srcRect b="11621" l="39728" r="5810" t="25796"/>
          <a:stretch/>
        </p:blipFill>
        <p:spPr>
          <a:xfrm>
            <a:off x="3304275" y="445038"/>
            <a:ext cx="3306476" cy="2937023"/>
          </a:xfrm>
          <a:prstGeom prst="rect">
            <a:avLst/>
          </a:prstGeom>
          <a:noFill/>
          <a:ln cap="flat" cmpd="sng" w="19050">
            <a:solidFill>
              <a:schemeClr val="dk2"/>
            </a:solidFill>
            <a:prstDash val="solid"/>
            <a:round/>
            <a:headEnd len="sm" w="sm" type="none"/>
            <a:tailEnd len="sm" w="sm" type="none"/>
          </a:ln>
        </p:spPr>
      </p:pic>
      <p:sp>
        <p:nvSpPr>
          <p:cNvPr id="87" name="Google Shape;87;p17"/>
          <p:cNvSpPr txBox="1"/>
          <p:nvPr/>
        </p:nvSpPr>
        <p:spPr>
          <a:xfrm>
            <a:off x="-82250" y="4358500"/>
            <a:ext cx="36006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Figure 3: </a:t>
            </a:r>
            <a:r>
              <a:rPr lang="en" sz="1200">
                <a:latin typeface="Proxima Nova"/>
                <a:ea typeface="Proxima Nova"/>
                <a:cs typeface="Proxima Nova"/>
                <a:sym typeface="Proxima Nova"/>
              </a:rPr>
              <a:t>Isometric view of assembled Hand-et V2 design with transparent casing. </a:t>
            </a:r>
            <a:r>
              <a:rPr lang="en" sz="1200">
                <a:latin typeface="Proxima Nova"/>
                <a:ea typeface="Proxima Nova"/>
                <a:cs typeface="Proxima Nova"/>
                <a:sym typeface="Proxima Nova"/>
              </a:rPr>
              <a:t> </a:t>
            </a:r>
            <a:endParaRPr sz="1200">
              <a:latin typeface="Proxima Nova"/>
              <a:ea typeface="Proxima Nova"/>
              <a:cs typeface="Proxima Nova"/>
              <a:sym typeface="Proxima Nova"/>
            </a:endParaRPr>
          </a:p>
        </p:txBody>
      </p:sp>
      <p:sp>
        <p:nvSpPr>
          <p:cNvPr id="88" name="Google Shape;88;p17"/>
          <p:cNvSpPr txBox="1"/>
          <p:nvPr/>
        </p:nvSpPr>
        <p:spPr>
          <a:xfrm>
            <a:off x="3157225" y="3446088"/>
            <a:ext cx="36006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Figure 4: </a:t>
            </a:r>
            <a:r>
              <a:rPr lang="en" sz="1200">
                <a:latin typeface="Proxima Nova"/>
                <a:ea typeface="Proxima Nova"/>
                <a:cs typeface="Proxima Nova"/>
                <a:sym typeface="Proxima Nova"/>
              </a:rPr>
              <a:t>Perspective view of Hand-et V2 on modeled trumpet with valves and proper alignment shown. </a:t>
            </a:r>
            <a:endParaRPr sz="1200">
              <a:latin typeface="Proxima Nova"/>
              <a:ea typeface="Proxima Nova"/>
              <a:cs typeface="Proxima Nova"/>
              <a:sym typeface="Proxima Nova"/>
            </a:endParaRPr>
          </a:p>
        </p:txBody>
      </p:sp>
      <p:sp>
        <p:nvSpPr>
          <p:cNvPr id="89" name="Google Shape;89;p17"/>
          <p:cNvSpPr txBox="1"/>
          <p:nvPr/>
        </p:nvSpPr>
        <p:spPr>
          <a:xfrm>
            <a:off x="6695325" y="566075"/>
            <a:ext cx="2448600" cy="4148700"/>
          </a:xfrm>
          <a:prstGeom prst="rect">
            <a:avLst/>
          </a:prstGeom>
          <a:noFill/>
          <a:ln>
            <a:noFill/>
          </a:ln>
        </p:spPr>
        <p:txBody>
          <a:bodyPr anchorCtr="0" anchor="t" bIns="91425" lIns="91425" spcFirstLastPara="1" rIns="91425" wrap="square" tIns="91425">
            <a:noAutofit/>
          </a:bodyPr>
          <a:lstStyle/>
          <a:p>
            <a:pPr indent="-358140" lvl="0" marL="457200" rtl="0" algn="l">
              <a:lnSpc>
                <a:spcPct val="200000"/>
              </a:lnSpc>
              <a:spcBef>
                <a:spcPts val="0"/>
              </a:spcBef>
              <a:spcAft>
                <a:spcPts val="0"/>
              </a:spcAft>
              <a:buClr>
                <a:srgbClr val="4285F4"/>
              </a:buClr>
              <a:buSzPts val="2040"/>
              <a:buFont typeface="Proxima Nova"/>
              <a:buChar char="-"/>
            </a:pPr>
            <a:r>
              <a:rPr b="1" lang="en" sz="2040">
                <a:solidFill>
                  <a:srgbClr val="4285F4"/>
                </a:solidFill>
                <a:latin typeface="Proxima Nova"/>
                <a:ea typeface="Proxima Nova"/>
                <a:cs typeface="Proxima Nova"/>
                <a:sym typeface="Proxima Nova"/>
              </a:rPr>
              <a:t>Angled digits</a:t>
            </a:r>
            <a:endParaRPr b="1" sz="2040">
              <a:solidFill>
                <a:srgbClr val="4285F4"/>
              </a:solidFill>
              <a:latin typeface="Proxima Nova"/>
              <a:ea typeface="Proxima Nova"/>
              <a:cs typeface="Proxima Nova"/>
              <a:sym typeface="Proxima Nova"/>
            </a:endParaRPr>
          </a:p>
          <a:p>
            <a:pPr indent="-358140" lvl="0" marL="457200" rtl="0" algn="l">
              <a:lnSpc>
                <a:spcPct val="150000"/>
              </a:lnSpc>
              <a:spcBef>
                <a:spcPts val="0"/>
              </a:spcBef>
              <a:spcAft>
                <a:spcPts val="0"/>
              </a:spcAft>
              <a:buClr>
                <a:srgbClr val="4285F4"/>
              </a:buClr>
              <a:buSzPts val="2040"/>
              <a:buFont typeface="Proxima Nova"/>
              <a:buChar char="-"/>
            </a:pPr>
            <a:r>
              <a:rPr b="1" lang="en" sz="2040">
                <a:solidFill>
                  <a:srgbClr val="4285F4"/>
                </a:solidFill>
                <a:latin typeface="Proxima Nova"/>
                <a:ea typeface="Proxima Nova"/>
                <a:cs typeface="Proxima Nova"/>
                <a:sym typeface="Proxima Nova"/>
              </a:rPr>
              <a:t>Increased digit durometer</a:t>
            </a:r>
            <a:endParaRPr b="1" sz="2040">
              <a:solidFill>
                <a:srgbClr val="4285F4"/>
              </a:solidFill>
              <a:latin typeface="Proxima Nova"/>
              <a:ea typeface="Proxima Nova"/>
              <a:cs typeface="Proxima Nova"/>
              <a:sym typeface="Proxima Nova"/>
            </a:endParaRPr>
          </a:p>
          <a:p>
            <a:pPr indent="-358140" lvl="0" marL="457200" rtl="0" algn="l">
              <a:lnSpc>
                <a:spcPct val="150000"/>
              </a:lnSpc>
              <a:spcBef>
                <a:spcPts val="1000"/>
              </a:spcBef>
              <a:spcAft>
                <a:spcPts val="0"/>
              </a:spcAft>
              <a:buClr>
                <a:srgbClr val="4285F4"/>
              </a:buClr>
              <a:buSzPts val="2040"/>
              <a:buFont typeface="Proxima Nova"/>
              <a:buChar char="-"/>
            </a:pPr>
            <a:r>
              <a:rPr b="1" lang="en" sz="2040">
                <a:solidFill>
                  <a:srgbClr val="4285F4"/>
                </a:solidFill>
                <a:latin typeface="Proxima Nova"/>
                <a:ea typeface="Proxima Nova"/>
                <a:cs typeface="Proxima Nova"/>
                <a:sym typeface="Proxima Nova"/>
              </a:rPr>
              <a:t>Total thumb redesign</a:t>
            </a:r>
            <a:endParaRPr b="1" sz="2040">
              <a:solidFill>
                <a:srgbClr val="4285F4"/>
              </a:solidFill>
              <a:latin typeface="Proxima Nova"/>
              <a:ea typeface="Proxima Nova"/>
              <a:cs typeface="Proxima Nova"/>
              <a:sym typeface="Proxima Nova"/>
            </a:endParaRPr>
          </a:p>
          <a:p>
            <a:pPr indent="-358140" lvl="0" marL="457200" rtl="0" algn="l">
              <a:lnSpc>
                <a:spcPct val="150000"/>
              </a:lnSpc>
              <a:spcBef>
                <a:spcPts val="1000"/>
              </a:spcBef>
              <a:spcAft>
                <a:spcPts val="0"/>
              </a:spcAft>
              <a:buClr>
                <a:srgbClr val="4285F4"/>
              </a:buClr>
              <a:buSzPts val="2040"/>
              <a:buFont typeface="Proxima Nova"/>
              <a:buChar char="-"/>
            </a:pPr>
            <a:r>
              <a:rPr b="1" lang="en" sz="2040">
                <a:solidFill>
                  <a:srgbClr val="4285F4"/>
                </a:solidFill>
                <a:latin typeface="Proxima Nova"/>
                <a:ea typeface="Proxima Nova"/>
                <a:cs typeface="Proxima Nova"/>
                <a:sym typeface="Proxima Nova"/>
              </a:rPr>
              <a:t>Higher </a:t>
            </a:r>
            <a:r>
              <a:rPr b="1" lang="en" sz="2040">
                <a:solidFill>
                  <a:srgbClr val="4285F4"/>
                </a:solidFill>
                <a:latin typeface="Proxima Nova"/>
                <a:ea typeface="Proxima Nova"/>
                <a:cs typeface="Proxima Nova"/>
                <a:sym typeface="Proxima Nova"/>
              </a:rPr>
              <a:t>force</a:t>
            </a:r>
            <a:r>
              <a:rPr b="1" lang="en" sz="2040">
                <a:solidFill>
                  <a:srgbClr val="4285F4"/>
                </a:solidFill>
                <a:latin typeface="Proxima Nova"/>
                <a:ea typeface="Proxima Nova"/>
                <a:cs typeface="Proxima Nova"/>
                <a:sym typeface="Proxima Nova"/>
              </a:rPr>
              <a:t> solenoids</a:t>
            </a:r>
            <a:endParaRPr b="1" sz="2040">
              <a:solidFill>
                <a:srgbClr val="4285F4"/>
              </a:solidFill>
              <a:latin typeface="Proxima Nova"/>
              <a:ea typeface="Proxima Nova"/>
              <a:cs typeface="Proxima Nova"/>
              <a:sym typeface="Proxima Nova"/>
            </a:endParaRPr>
          </a:p>
          <a:p>
            <a:pPr indent="-358140" lvl="1" marL="914400" rtl="0" algn="l">
              <a:lnSpc>
                <a:spcPct val="150000"/>
              </a:lnSpc>
              <a:spcBef>
                <a:spcPts val="0"/>
              </a:spcBef>
              <a:spcAft>
                <a:spcPts val="0"/>
              </a:spcAft>
              <a:buClr>
                <a:srgbClr val="4285F4"/>
              </a:buClr>
              <a:buSzPts val="2040"/>
              <a:buFont typeface="Proxima Nova"/>
              <a:buChar char="-"/>
            </a:pPr>
            <a:r>
              <a:rPr b="1" lang="en" sz="2040">
                <a:solidFill>
                  <a:srgbClr val="4285F4"/>
                </a:solidFill>
                <a:latin typeface="Proxima Nova"/>
                <a:ea typeface="Proxima Nova"/>
                <a:cs typeface="Proxima Nova"/>
                <a:sym typeface="Proxima Nova"/>
              </a:rPr>
              <a:t>6 to 20 N</a:t>
            </a:r>
            <a:endParaRPr b="1" sz="2040">
              <a:solidFill>
                <a:srgbClr val="4285F4"/>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Pressure Sensor: Application</a:t>
            </a:r>
            <a:endParaRPr/>
          </a:p>
        </p:txBody>
      </p:sp>
      <p:pic>
        <p:nvPicPr>
          <p:cNvPr id="95" name="Google Shape;95;p18"/>
          <p:cNvPicPr preferRelativeResize="0"/>
          <p:nvPr/>
        </p:nvPicPr>
        <p:blipFill rotWithShape="1">
          <a:blip r:embed="rId3">
            <a:alphaModFix/>
          </a:blip>
          <a:srcRect b="0" l="13517" r="7890" t="0"/>
          <a:stretch/>
        </p:blipFill>
        <p:spPr>
          <a:xfrm>
            <a:off x="590950" y="1105300"/>
            <a:ext cx="3528049" cy="3469924"/>
          </a:xfrm>
          <a:prstGeom prst="rect">
            <a:avLst/>
          </a:prstGeom>
          <a:noFill/>
          <a:ln cap="flat" cmpd="sng" w="19050">
            <a:solidFill>
              <a:schemeClr val="dk2"/>
            </a:solidFill>
            <a:prstDash val="solid"/>
            <a:round/>
            <a:headEnd len="sm" w="sm" type="none"/>
            <a:tailEnd len="sm" w="sm" type="none"/>
          </a:ln>
        </p:spPr>
      </p:pic>
      <p:sp>
        <p:nvSpPr>
          <p:cNvPr id="96" name="Google Shape;96;p18"/>
          <p:cNvSpPr txBox="1"/>
          <p:nvPr/>
        </p:nvSpPr>
        <p:spPr>
          <a:xfrm>
            <a:off x="554675" y="4575225"/>
            <a:ext cx="36006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Figure 5: </a:t>
            </a:r>
            <a:r>
              <a:rPr lang="en" sz="1200">
                <a:latin typeface="Proxima Nova"/>
                <a:ea typeface="Proxima Nova"/>
                <a:cs typeface="Proxima Nova"/>
                <a:sym typeface="Proxima Nova"/>
              </a:rPr>
              <a:t>Side view of Hand-et V2 without external palm and hand casing.</a:t>
            </a:r>
            <a:endParaRPr sz="1200">
              <a:latin typeface="Proxima Nova"/>
              <a:ea typeface="Proxima Nova"/>
              <a:cs typeface="Proxima Nova"/>
              <a:sym typeface="Proxima Nova"/>
            </a:endParaRPr>
          </a:p>
        </p:txBody>
      </p:sp>
      <p:sp>
        <p:nvSpPr>
          <p:cNvPr id="97" name="Google Shape;97;p18"/>
          <p:cNvSpPr txBox="1"/>
          <p:nvPr/>
        </p:nvSpPr>
        <p:spPr>
          <a:xfrm>
            <a:off x="5476500" y="1149075"/>
            <a:ext cx="3667500" cy="390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p:txBody>
      </p:sp>
      <p:sp>
        <p:nvSpPr>
          <p:cNvPr id="98" name="Google Shape;98;p18"/>
          <p:cNvSpPr txBox="1"/>
          <p:nvPr/>
        </p:nvSpPr>
        <p:spPr>
          <a:xfrm>
            <a:off x="4323675" y="1110025"/>
            <a:ext cx="4713000" cy="3906600"/>
          </a:xfrm>
          <a:prstGeom prst="rect">
            <a:avLst/>
          </a:prstGeom>
          <a:noFill/>
          <a:ln>
            <a:noFill/>
          </a:ln>
        </p:spPr>
        <p:txBody>
          <a:bodyPr anchorCtr="0" anchor="t" bIns="91425" lIns="91425" spcFirstLastPara="1" rIns="91425" wrap="square" tIns="91425">
            <a:noAutofit/>
          </a:bodyPr>
          <a:lstStyle/>
          <a:p>
            <a:pPr indent="-370840" lvl="0" marL="457200" rtl="0" algn="l">
              <a:lnSpc>
                <a:spcPct val="115000"/>
              </a:lnSpc>
              <a:spcBef>
                <a:spcPts val="0"/>
              </a:spcBef>
              <a:spcAft>
                <a:spcPts val="0"/>
              </a:spcAft>
              <a:buClr>
                <a:schemeClr val="dk1"/>
              </a:buClr>
              <a:buSzPts val="2240"/>
              <a:buFont typeface="Proxima Nova"/>
              <a:buChar char="-"/>
            </a:pPr>
            <a:r>
              <a:rPr b="1" lang="en" sz="2240">
                <a:solidFill>
                  <a:schemeClr val="dk1"/>
                </a:solidFill>
                <a:latin typeface="Proxima Nova"/>
                <a:ea typeface="Proxima Nova"/>
                <a:cs typeface="Proxima Nova"/>
                <a:sym typeface="Proxima Nova"/>
              </a:rPr>
              <a:t>Goal: Provide a replacement mechanism for tactile </a:t>
            </a:r>
            <a:r>
              <a:rPr b="1" lang="en" sz="2240">
                <a:solidFill>
                  <a:schemeClr val="dk1"/>
                </a:solidFill>
                <a:latin typeface="Proxima Nova"/>
                <a:ea typeface="Proxima Nova"/>
                <a:cs typeface="Proxima Nova"/>
                <a:sym typeface="Proxima Nova"/>
              </a:rPr>
              <a:t>feedback</a:t>
            </a:r>
            <a:r>
              <a:rPr b="1" lang="en" sz="2240">
                <a:solidFill>
                  <a:schemeClr val="dk1"/>
                </a:solidFill>
                <a:latin typeface="Proxima Nova"/>
                <a:ea typeface="Proxima Nova"/>
                <a:cs typeface="Proxima Nova"/>
                <a:sym typeface="Proxima Nova"/>
              </a:rPr>
              <a:t> </a:t>
            </a:r>
            <a:endParaRPr b="1" sz="2240">
              <a:solidFill>
                <a:schemeClr val="dk1"/>
              </a:solidFill>
              <a:latin typeface="Proxima Nova"/>
              <a:ea typeface="Proxima Nova"/>
              <a:cs typeface="Proxima Nova"/>
              <a:sym typeface="Proxima Nova"/>
            </a:endParaRPr>
          </a:p>
          <a:p>
            <a:pPr indent="-342900" lvl="1" marL="914400" rtl="0" algn="l">
              <a:lnSpc>
                <a:spcPct val="115000"/>
              </a:lnSpc>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Visual depth perception provides little feedback when trumpet in playing position. </a:t>
            </a:r>
            <a:r>
              <a:rPr lang="en" sz="1800">
                <a:solidFill>
                  <a:schemeClr val="dk1"/>
                </a:solidFill>
                <a:latin typeface="Proxima Nova"/>
                <a:ea typeface="Proxima Nova"/>
                <a:cs typeface="Proxima Nova"/>
                <a:sym typeface="Proxima Nova"/>
              </a:rPr>
              <a:t> </a:t>
            </a:r>
            <a:endParaRPr sz="1800">
              <a:solidFill>
                <a:schemeClr val="dk1"/>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dk1"/>
              </a:buClr>
              <a:buSzPts val="1800"/>
              <a:buFont typeface="Proxima Nova"/>
              <a:buChar char="-"/>
            </a:pPr>
            <a:r>
              <a:rPr b="1" lang="en" sz="2240">
                <a:solidFill>
                  <a:schemeClr val="dk1"/>
                </a:solidFill>
                <a:latin typeface="Proxima Nova"/>
                <a:ea typeface="Proxima Nova"/>
                <a:cs typeface="Proxima Nova"/>
                <a:sym typeface="Proxima Nova"/>
              </a:rPr>
              <a:t>Solution: Develop an easy to see visual indicator of whether a valve is being compressed properly.</a:t>
            </a:r>
            <a:endParaRPr b="1" sz="2240">
              <a:solidFill>
                <a:schemeClr val="dk1"/>
              </a:solidFill>
              <a:latin typeface="Proxima Nova"/>
              <a:ea typeface="Proxima Nova"/>
              <a:cs typeface="Proxima Nova"/>
              <a:sym typeface="Proxima Nova"/>
            </a:endParaRPr>
          </a:p>
          <a:p>
            <a:pPr indent="-342900" lvl="1" marL="914400" rtl="0" algn="l">
              <a:lnSpc>
                <a:spcPct val="115000"/>
              </a:lnSpc>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Eye catching LED on hand or GUI</a:t>
            </a:r>
            <a:endParaRPr b="1" sz="224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Pressure Sensor: Design Concept</a:t>
            </a:r>
            <a:endParaRPr/>
          </a:p>
        </p:txBody>
      </p:sp>
      <p:pic>
        <p:nvPicPr>
          <p:cNvPr id="104" name="Google Shape;104;p19"/>
          <p:cNvPicPr preferRelativeResize="0"/>
          <p:nvPr/>
        </p:nvPicPr>
        <p:blipFill rotWithShape="1">
          <a:blip r:embed="rId3">
            <a:alphaModFix/>
          </a:blip>
          <a:srcRect b="6603" l="6328" r="-1931" t="8621"/>
          <a:stretch/>
        </p:blipFill>
        <p:spPr>
          <a:xfrm>
            <a:off x="311700" y="1589275"/>
            <a:ext cx="2916674" cy="3346273"/>
          </a:xfrm>
          <a:prstGeom prst="rect">
            <a:avLst/>
          </a:prstGeom>
          <a:noFill/>
          <a:ln cap="flat" cmpd="sng" w="19050">
            <a:solidFill>
              <a:srgbClr val="000000"/>
            </a:solidFill>
            <a:prstDash val="solid"/>
            <a:round/>
            <a:headEnd len="sm" w="sm" type="none"/>
            <a:tailEnd len="sm" w="sm" type="none"/>
          </a:ln>
        </p:spPr>
      </p:pic>
      <p:sp>
        <p:nvSpPr>
          <p:cNvPr id="105" name="Google Shape;105;p19"/>
          <p:cNvSpPr/>
          <p:nvPr/>
        </p:nvSpPr>
        <p:spPr>
          <a:xfrm>
            <a:off x="1652475" y="1652475"/>
            <a:ext cx="787800" cy="1203900"/>
          </a:xfrm>
          <a:prstGeom prst="rect">
            <a:avLst/>
          </a:prstGeom>
          <a:no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9"/>
          <p:cNvCxnSpPr>
            <a:stCxn id="105" idx="3"/>
            <a:endCxn id="107" idx="1"/>
          </p:cNvCxnSpPr>
          <p:nvPr/>
        </p:nvCxnSpPr>
        <p:spPr>
          <a:xfrm>
            <a:off x="2440275" y="2254425"/>
            <a:ext cx="1206900" cy="0"/>
          </a:xfrm>
          <a:prstGeom prst="straightConnector1">
            <a:avLst/>
          </a:prstGeom>
          <a:noFill/>
          <a:ln cap="flat" cmpd="sng" w="38100">
            <a:solidFill>
              <a:schemeClr val="accent3"/>
            </a:solidFill>
            <a:prstDash val="solid"/>
            <a:round/>
            <a:headEnd len="med" w="med" type="none"/>
            <a:tailEnd len="med" w="med" type="triangle"/>
          </a:ln>
        </p:spPr>
      </p:cxnSp>
      <p:pic>
        <p:nvPicPr>
          <p:cNvPr id="107" name="Google Shape;107;p19"/>
          <p:cNvPicPr preferRelativeResize="0"/>
          <p:nvPr/>
        </p:nvPicPr>
        <p:blipFill rotWithShape="1">
          <a:blip r:embed="rId3">
            <a:alphaModFix/>
          </a:blip>
          <a:srcRect b="60878" l="51020" r="24947" t="10565"/>
          <a:stretch/>
        </p:blipFill>
        <p:spPr>
          <a:xfrm>
            <a:off x="3647175" y="1068338"/>
            <a:ext cx="1543049" cy="2372173"/>
          </a:xfrm>
          <a:prstGeom prst="rect">
            <a:avLst/>
          </a:prstGeom>
          <a:noFill/>
          <a:ln cap="flat" cmpd="sng" w="19050">
            <a:solidFill>
              <a:srgbClr val="000000"/>
            </a:solidFill>
            <a:prstDash val="solid"/>
            <a:round/>
            <a:headEnd len="sm" w="sm" type="none"/>
            <a:tailEnd len="sm" w="sm" type="none"/>
          </a:ln>
        </p:spPr>
      </p:pic>
      <p:sp>
        <p:nvSpPr>
          <p:cNvPr id="108" name="Google Shape;108;p19"/>
          <p:cNvSpPr txBox="1"/>
          <p:nvPr/>
        </p:nvSpPr>
        <p:spPr>
          <a:xfrm>
            <a:off x="5369125" y="1110025"/>
            <a:ext cx="3667500" cy="3906600"/>
          </a:xfrm>
          <a:prstGeom prst="rect">
            <a:avLst/>
          </a:prstGeom>
          <a:noFill/>
          <a:ln>
            <a:noFill/>
          </a:ln>
        </p:spPr>
        <p:txBody>
          <a:bodyPr anchorCtr="0" anchor="t" bIns="91425" lIns="91425" spcFirstLastPara="1" rIns="91425" wrap="square" tIns="91425">
            <a:noAutofit/>
          </a:bodyPr>
          <a:lstStyle/>
          <a:p>
            <a:pPr indent="-370840" lvl="0" marL="457200" rtl="0" algn="l">
              <a:spcBef>
                <a:spcPts val="0"/>
              </a:spcBef>
              <a:spcAft>
                <a:spcPts val="0"/>
              </a:spcAft>
              <a:buClr>
                <a:schemeClr val="dk1"/>
              </a:buClr>
              <a:buSzPts val="2240"/>
              <a:buFont typeface="Proxima Nova"/>
              <a:buChar char="-"/>
            </a:pPr>
            <a:r>
              <a:rPr b="1" lang="en" sz="2240">
                <a:solidFill>
                  <a:schemeClr val="dk1"/>
                </a:solidFill>
                <a:latin typeface="Proxima Nova"/>
                <a:ea typeface="Proxima Nova"/>
                <a:cs typeface="Proxima Nova"/>
                <a:sym typeface="Proxima Nova"/>
              </a:rPr>
              <a:t>Variable Resistor</a:t>
            </a:r>
            <a:endParaRPr b="1" sz="2240">
              <a:solidFill>
                <a:schemeClr val="dk1"/>
              </a:solidFill>
              <a:latin typeface="Proxima Nova"/>
              <a:ea typeface="Proxima Nova"/>
              <a:cs typeface="Proxima Nova"/>
              <a:sym typeface="Proxima Nova"/>
            </a:endParaRPr>
          </a:p>
          <a:p>
            <a:pPr indent="-342900" lvl="1" marL="914400" rtl="0" algn="l">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Resistance of sensor changes as force is applied. </a:t>
            </a:r>
            <a:endParaRPr sz="1800">
              <a:solidFill>
                <a:schemeClr val="dk1"/>
              </a:solidFill>
              <a:latin typeface="Proxima Nova"/>
              <a:ea typeface="Proxima Nova"/>
              <a:cs typeface="Proxima Nova"/>
              <a:sym typeface="Proxima Nova"/>
            </a:endParaRPr>
          </a:p>
          <a:p>
            <a:pPr indent="-370840" lvl="0" marL="457200" rtl="0" algn="l">
              <a:spcBef>
                <a:spcPts val="0"/>
              </a:spcBef>
              <a:spcAft>
                <a:spcPts val="0"/>
              </a:spcAft>
              <a:buClr>
                <a:schemeClr val="dk1"/>
              </a:buClr>
              <a:buSzPts val="2240"/>
              <a:buFont typeface="Proxima Nova"/>
              <a:buChar char="-"/>
            </a:pPr>
            <a:r>
              <a:rPr b="1" lang="en" sz="2240">
                <a:solidFill>
                  <a:schemeClr val="dk1"/>
                </a:solidFill>
                <a:latin typeface="Proxima Nova"/>
                <a:ea typeface="Proxima Nova"/>
                <a:cs typeface="Proxima Nova"/>
                <a:sym typeface="Proxima Nova"/>
              </a:rPr>
              <a:t>Single pressure sensor</a:t>
            </a:r>
            <a:endParaRPr b="1" sz="2240">
              <a:solidFill>
                <a:schemeClr val="dk1"/>
              </a:solidFill>
              <a:latin typeface="Proxima Nova"/>
              <a:ea typeface="Proxima Nova"/>
              <a:cs typeface="Proxima Nova"/>
              <a:sym typeface="Proxima Nova"/>
            </a:endParaRPr>
          </a:p>
          <a:p>
            <a:pPr indent="-342900" lvl="1" marL="914400" rtl="0" algn="l">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Slightly less than 30% of the time alignment is being evaluated</a:t>
            </a:r>
            <a:endParaRPr sz="1800">
              <a:solidFill>
                <a:schemeClr val="dk1"/>
              </a:solidFill>
              <a:latin typeface="Proxima Nova"/>
              <a:ea typeface="Proxima Nova"/>
              <a:cs typeface="Proxima Nova"/>
              <a:sym typeface="Proxima Nova"/>
            </a:endParaRPr>
          </a:p>
          <a:p>
            <a:pPr indent="-370840" lvl="0" marL="457200" rtl="0" algn="l">
              <a:spcBef>
                <a:spcPts val="0"/>
              </a:spcBef>
              <a:spcAft>
                <a:spcPts val="0"/>
              </a:spcAft>
              <a:buClr>
                <a:schemeClr val="dk1"/>
              </a:buClr>
              <a:buSzPts val="2240"/>
              <a:buFont typeface="Proxima Nova"/>
              <a:buChar char="-"/>
            </a:pPr>
            <a:r>
              <a:rPr b="1" lang="en" sz="2240">
                <a:solidFill>
                  <a:schemeClr val="dk1"/>
                </a:solidFill>
                <a:latin typeface="Proxima Nova"/>
                <a:ea typeface="Proxima Nova"/>
                <a:cs typeface="Proxima Nova"/>
                <a:sym typeface="Proxima Nova"/>
              </a:rPr>
              <a:t>Adhesive Backing</a:t>
            </a:r>
            <a:endParaRPr b="1" sz="2240">
              <a:solidFill>
                <a:schemeClr val="dk1"/>
              </a:solidFill>
              <a:latin typeface="Proxima Nova"/>
              <a:ea typeface="Proxima Nova"/>
              <a:cs typeface="Proxima Nova"/>
              <a:sym typeface="Proxima Nova"/>
            </a:endParaRPr>
          </a:p>
          <a:p>
            <a:pPr indent="-342900" lvl="1" marL="914400" rtl="0" algn="l">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Easy application and adjustment for different trumpets</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p:txBody>
      </p:sp>
      <p:sp>
        <p:nvSpPr>
          <p:cNvPr id="109" name="Google Shape;109;p19"/>
          <p:cNvSpPr txBox="1"/>
          <p:nvPr/>
        </p:nvSpPr>
        <p:spPr>
          <a:xfrm>
            <a:off x="2835825" y="1589275"/>
            <a:ext cx="415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accent3"/>
                </a:solidFill>
                <a:latin typeface="Proxima Nova"/>
                <a:ea typeface="Proxima Nova"/>
                <a:cs typeface="Proxima Nova"/>
                <a:sym typeface="Proxima Nova"/>
              </a:rPr>
              <a:t>A</a:t>
            </a:r>
            <a:endParaRPr b="1" sz="1600">
              <a:solidFill>
                <a:schemeClr val="accent3"/>
              </a:solidFill>
              <a:latin typeface="Proxima Nova"/>
              <a:ea typeface="Proxima Nova"/>
              <a:cs typeface="Proxima Nova"/>
              <a:sym typeface="Proxima Nova"/>
            </a:endParaRPr>
          </a:p>
        </p:txBody>
      </p:sp>
      <p:sp>
        <p:nvSpPr>
          <p:cNvPr id="110" name="Google Shape;110;p19"/>
          <p:cNvSpPr txBox="1"/>
          <p:nvPr/>
        </p:nvSpPr>
        <p:spPr>
          <a:xfrm>
            <a:off x="4858975" y="1068350"/>
            <a:ext cx="331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accent3"/>
                </a:solidFill>
                <a:latin typeface="Proxima Nova"/>
                <a:ea typeface="Proxima Nova"/>
                <a:cs typeface="Proxima Nova"/>
                <a:sym typeface="Proxima Nova"/>
              </a:rPr>
              <a:t>B</a:t>
            </a:r>
            <a:endParaRPr b="1" sz="1600">
              <a:solidFill>
                <a:schemeClr val="accent3"/>
              </a:solidFill>
              <a:latin typeface="Proxima Nova"/>
              <a:ea typeface="Proxima Nova"/>
              <a:cs typeface="Proxima Nova"/>
              <a:sym typeface="Proxima Nova"/>
            </a:endParaRPr>
          </a:p>
        </p:txBody>
      </p:sp>
      <p:sp>
        <p:nvSpPr>
          <p:cNvPr id="111" name="Google Shape;111;p19"/>
          <p:cNvSpPr txBox="1"/>
          <p:nvPr/>
        </p:nvSpPr>
        <p:spPr>
          <a:xfrm>
            <a:off x="3272138" y="3491125"/>
            <a:ext cx="2160600" cy="147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Figure 6: </a:t>
            </a:r>
            <a:r>
              <a:rPr lang="en" sz="1200">
                <a:latin typeface="Proxima Nova"/>
                <a:ea typeface="Proxima Nova"/>
                <a:cs typeface="Proxima Nova"/>
                <a:sym typeface="Proxima Nova"/>
              </a:rPr>
              <a:t>(A) Angled front view of Hand-et V2 with pressure sensor highlighted in an orange box. (B) Expanded view of panel A’s concentration box showing pressure sensor placement. </a:t>
            </a:r>
            <a:endParaRPr sz="1200">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Pressure Sensor: Oscilloscope</a:t>
            </a:r>
            <a:endParaRPr/>
          </a:p>
        </p:txBody>
      </p:sp>
      <p:pic>
        <p:nvPicPr>
          <p:cNvPr id="117" name="Google Shape;117;p20" title="15-32-07.mp4">
            <a:hlinkClick r:id="rId3"/>
          </p:cNvPr>
          <p:cNvPicPr preferRelativeResize="0"/>
          <p:nvPr/>
        </p:nvPicPr>
        <p:blipFill>
          <a:blip r:embed="rId4">
            <a:alphaModFix/>
          </a:blip>
          <a:stretch>
            <a:fillRect/>
          </a:stretch>
        </p:blipFill>
        <p:spPr>
          <a:xfrm>
            <a:off x="1549425" y="1145500"/>
            <a:ext cx="6045149" cy="3400399"/>
          </a:xfrm>
          <a:prstGeom prst="rect">
            <a:avLst/>
          </a:prstGeom>
          <a:noFill/>
          <a:ln cap="flat" cmpd="sng" w="19050">
            <a:solidFill>
              <a:schemeClr val="dk2"/>
            </a:solidFill>
            <a:prstDash val="solid"/>
            <a:round/>
            <a:headEnd len="sm" w="sm" type="none"/>
            <a:tailEnd len="sm" w="sm" type="none"/>
          </a:ln>
        </p:spPr>
      </p:pic>
      <p:sp>
        <p:nvSpPr>
          <p:cNvPr id="118" name="Google Shape;118;p20"/>
          <p:cNvSpPr txBox="1"/>
          <p:nvPr/>
        </p:nvSpPr>
        <p:spPr>
          <a:xfrm>
            <a:off x="663150" y="4604450"/>
            <a:ext cx="7817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Video </a:t>
            </a:r>
            <a:r>
              <a:rPr b="1" lang="en" sz="1200">
                <a:latin typeface="Proxima Nova"/>
                <a:ea typeface="Proxima Nova"/>
                <a:cs typeface="Proxima Nova"/>
                <a:sym typeface="Proxima Nova"/>
              </a:rPr>
              <a:t>1: </a:t>
            </a:r>
            <a:r>
              <a:rPr lang="en" sz="1200">
                <a:latin typeface="Proxima Nova"/>
                <a:ea typeface="Proxima Nova"/>
                <a:cs typeface="Proxima Nova"/>
                <a:sym typeface="Proxima Nova"/>
              </a:rPr>
              <a:t>Video of the pressure sensor’s voltage response to the force applied to compress trumpet valve. </a:t>
            </a:r>
            <a:endParaRPr sz="1200">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1000"/>
                                        <p:tgtEl>
                                          <p:spTgt spid="1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Pressure Sensor: Calibration</a:t>
            </a:r>
            <a:endParaRPr/>
          </a:p>
        </p:txBody>
      </p:sp>
      <p:pic>
        <p:nvPicPr>
          <p:cNvPr id="124" name="Google Shape;124;p21"/>
          <p:cNvPicPr preferRelativeResize="0"/>
          <p:nvPr/>
        </p:nvPicPr>
        <p:blipFill rotWithShape="1">
          <a:blip r:embed="rId3">
            <a:alphaModFix/>
          </a:blip>
          <a:srcRect b="3421" l="0" r="0" t="4114"/>
          <a:stretch/>
        </p:blipFill>
        <p:spPr>
          <a:xfrm>
            <a:off x="1737699" y="1122375"/>
            <a:ext cx="5668601" cy="3234125"/>
          </a:xfrm>
          <a:prstGeom prst="rect">
            <a:avLst/>
          </a:prstGeom>
          <a:noFill/>
          <a:ln cap="flat" cmpd="sng" w="19050">
            <a:solidFill>
              <a:schemeClr val="dk2"/>
            </a:solidFill>
            <a:prstDash val="solid"/>
            <a:round/>
            <a:headEnd len="sm" w="sm" type="none"/>
            <a:tailEnd len="sm" w="sm" type="none"/>
          </a:ln>
        </p:spPr>
      </p:pic>
      <p:sp>
        <p:nvSpPr>
          <p:cNvPr id="125" name="Google Shape;125;p21"/>
          <p:cNvSpPr txBox="1"/>
          <p:nvPr/>
        </p:nvSpPr>
        <p:spPr>
          <a:xfrm>
            <a:off x="663150" y="4404600"/>
            <a:ext cx="7817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Proxima Nova"/>
                <a:ea typeface="Proxima Nova"/>
                <a:cs typeface="Proxima Nova"/>
                <a:sym typeface="Proxima Nova"/>
              </a:rPr>
              <a:t>Figure 7: </a:t>
            </a:r>
            <a:r>
              <a:rPr lang="en" sz="1200">
                <a:latin typeface="Proxima Nova"/>
                <a:ea typeface="Proxima Nova"/>
                <a:cs typeface="Proxima Nova"/>
                <a:sym typeface="Proxima Nova"/>
              </a:rPr>
              <a:t>Calibration curve displaying the relationship between applied force (N) and voltage (V) output on the pressure sensor. Voltage threshold at 3.74 V shown in orange. Threshold generated from trend line and 2.45 N necessary for valve compression. </a:t>
            </a:r>
            <a:endParaRPr sz="1200">
              <a:latin typeface="Proxima Nova"/>
              <a:ea typeface="Proxima Nova"/>
              <a:cs typeface="Proxima Nova"/>
              <a:sym typeface="Proxima Nov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